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78" r:id="rId4"/>
    <p:sldId id="258" r:id="rId5"/>
    <p:sldId id="259" r:id="rId6"/>
    <p:sldId id="260" r:id="rId7"/>
    <p:sldId id="261" r:id="rId8"/>
    <p:sldId id="262" r:id="rId9"/>
    <p:sldId id="273" r:id="rId10"/>
    <p:sldId id="274" r:id="rId11"/>
    <p:sldId id="263" r:id="rId12"/>
    <p:sldId id="264" r:id="rId13"/>
    <p:sldId id="275" r:id="rId14"/>
    <p:sldId id="265" r:id="rId15"/>
    <p:sldId id="266" r:id="rId16"/>
    <p:sldId id="267" r:id="rId17"/>
    <p:sldId id="276" r:id="rId18"/>
    <p:sldId id="269" r:id="rId19"/>
    <p:sldId id="277" r:id="rId20"/>
    <p:sldId id="270" r:id="rId21"/>
    <p:sldId id="27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snapToObjects="1">
      <p:cViewPr>
        <p:scale>
          <a:sx n="125" d="100"/>
          <a:sy n="125" d="100"/>
        </p:scale>
        <p:origin x="119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FC689-BF4B-4BAB-8B22-CDB6250751CB}" type="datetimeFigureOut">
              <a:rPr lang="pt-PT" smtClean="0"/>
              <a:t>13/12/2019</a:t>
            </a:fld>
            <a:endParaRPr lang="pt-PT"/>
          </a:p>
        </p:txBody>
      </p:sp>
      <p:sp>
        <p:nvSpPr>
          <p:cNvPr id="4" name="Marcador de Posição da Imagem do Diapositivo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284B7-F595-411C-AD56-B895FEFC29A4}" type="slidenum">
              <a:rPr lang="pt-PT" smtClean="0"/>
              <a:t>‹nº›</a:t>
            </a:fld>
            <a:endParaRPr lang="pt-PT"/>
          </a:p>
        </p:txBody>
      </p:sp>
    </p:spTree>
    <p:extLst>
      <p:ext uri="{BB962C8B-B14F-4D97-AF65-F5344CB8AC3E}">
        <p14:creationId xmlns:p14="http://schemas.microsoft.com/office/powerpoint/2010/main" val="12368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2017</a:t>
            </a:r>
          </a:p>
        </p:txBody>
      </p:sp>
      <p:sp>
        <p:nvSpPr>
          <p:cNvPr id="4" name="Marcador de Posição do Número do Diapositivo 3"/>
          <p:cNvSpPr>
            <a:spLocks noGrp="1"/>
          </p:cNvSpPr>
          <p:nvPr>
            <p:ph type="sldNum" sz="quarter" idx="5"/>
          </p:nvPr>
        </p:nvSpPr>
        <p:spPr/>
        <p:txBody>
          <a:bodyPr/>
          <a:lstStyle/>
          <a:p>
            <a:fld id="{71B284B7-F595-411C-AD56-B895FEFC29A4}" type="slidenum">
              <a:rPr lang="pt-PT" smtClean="0"/>
              <a:t>3</a:t>
            </a:fld>
            <a:endParaRPr lang="pt-PT"/>
          </a:p>
        </p:txBody>
      </p:sp>
    </p:spTree>
    <p:extLst>
      <p:ext uri="{BB962C8B-B14F-4D97-AF65-F5344CB8AC3E}">
        <p14:creationId xmlns:p14="http://schemas.microsoft.com/office/powerpoint/2010/main" val="131933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71B284B7-F595-411C-AD56-B895FEFC29A4}" type="slidenum">
              <a:rPr lang="pt-PT" smtClean="0"/>
              <a:t>10</a:t>
            </a:fld>
            <a:endParaRPr lang="pt-PT"/>
          </a:p>
        </p:txBody>
      </p:sp>
    </p:spTree>
    <p:extLst>
      <p:ext uri="{BB962C8B-B14F-4D97-AF65-F5344CB8AC3E}">
        <p14:creationId xmlns:p14="http://schemas.microsoft.com/office/powerpoint/2010/main" val="70681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23BCC999-02AE-43C7-B760-C226737A5503}" type="slidenum">
              <a:rPr lang="pt-PT" smtClean="0"/>
              <a:t>17</a:t>
            </a:fld>
            <a:endParaRPr lang="pt-PT"/>
          </a:p>
        </p:txBody>
      </p:sp>
    </p:spTree>
    <p:extLst>
      <p:ext uri="{BB962C8B-B14F-4D97-AF65-F5344CB8AC3E}">
        <p14:creationId xmlns:p14="http://schemas.microsoft.com/office/powerpoint/2010/main" val="110864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3284" y="4214005"/>
            <a:ext cx="7655238" cy="123493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endParaRPr lang="en-US" dirty="0"/>
          </a:p>
        </p:txBody>
      </p:sp>
      <p:sp>
        <p:nvSpPr>
          <p:cNvPr id="4" name="Date Placeholder 3"/>
          <p:cNvSpPr>
            <a:spLocks noGrp="1"/>
          </p:cNvSpPr>
          <p:nvPr>
            <p:ph type="dt" sz="half" idx="10"/>
          </p:nvPr>
        </p:nvSpPr>
        <p:spPr/>
        <p:txBody>
          <a:bodyPr/>
          <a:lstStyle/>
          <a:p>
            <a:fld id="{F2CC31B8-D55E-3142-A1F8-FCFE86EBD46B}" type="datetime1">
              <a:rPr lang="en-US" smtClean="0"/>
              <a:t>12/13/2019</a:t>
            </a:fld>
            <a:endParaRPr lang="en-US" dirty="0"/>
          </a:p>
        </p:txBody>
      </p:sp>
      <p:sp>
        <p:nvSpPr>
          <p:cNvPr id="5" name="Footer Placeholder 4"/>
          <p:cNvSpPr>
            <a:spLocks noGrp="1"/>
          </p:cNvSpPr>
          <p:nvPr>
            <p:ph type="ftr" sz="quarter" idx="11"/>
          </p:nvPr>
        </p:nvSpPr>
        <p:spPr/>
        <p:txBody>
          <a:bodyPr/>
          <a:lstStyle/>
          <a:p>
            <a:r>
              <a:rPr lang="pt-BR"/>
              <a:t>Instituto Superior Técnico </a:t>
            </a:r>
            <a:endParaRPr lang="en-US"/>
          </a:p>
        </p:txBody>
      </p:sp>
      <p:sp>
        <p:nvSpPr>
          <p:cNvPr id="6" name="Slide Number Placeholder 5"/>
          <p:cNvSpPr>
            <a:spLocks noGrp="1"/>
          </p:cNvSpPr>
          <p:nvPr>
            <p:ph type="sldNum" sz="quarter" idx="12"/>
          </p:nvPr>
        </p:nvSpPr>
        <p:spPr/>
        <p:txBody>
          <a:bodyPr/>
          <a:lstStyle/>
          <a:p>
            <a:fld id="{CA60EF0C-846E-4A4D-B9C3-8238AE181769}" type="slidenum">
              <a:rPr lang="en-US" smtClean="0"/>
              <a:t>‹nº›</a:t>
            </a:fld>
            <a:endParaRPr lang="en-US"/>
          </a:p>
        </p:txBody>
      </p:sp>
      <p:sp>
        <p:nvSpPr>
          <p:cNvPr id="9" name="Title 1"/>
          <p:cNvSpPr>
            <a:spLocks noGrp="1"/>
          </p:cNvSpPr>
          <p:nvPr>
            <p:ph type="title"/>
          </p:nvPr>
        </p:nvSpPr>
        <p:spPr>
          <a:xfrm>
            <a:off x="743284" y="1966536"/>
            <a:ext cx="7655238" cy="2025063"/>
          </a:xfrm>
        </p:spPr>
        <p:txBody>
          <a:bodyPr>
            <a:normAutofit/>
          </a:bodyPr>
          <a:lstStyle>
            <a:lvl1pPr algn="ctr">
              <a:defRPr sz="4500"/>
            </a:lvl1pPr>
          </a:lstStyle>
          <a:p>
            <a:r>
              <a:rPr lang="pt-PT"/>
              <a:t>Click to edit Master title style</a:t>
            </a:r>
            <a:endParaRPr lang="en-US" dirty="0"/>
          </a:p>
        </p:txBody>
      </p:sp>
    </p:spTree>
    <p:extLst>
      <p:ext uri="{BB962C8B-B14F-4D97-AF65-F5344CB8AC3E}">
        <p14:creationId xmlns:p14="http://schemas.microsoft.com/office/powerpoint/2010/main" val="520192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idx="1"/>
          </p:nvPr>
        </p:nvSpPr>
        <p:spPr/>
        <p:txBody>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4" name="Date Placeholder 3"/>
          <p:cNvSpPr>
            <a:spLocks noGrp="1"/>
          </p:cNvSpPr>
          <p:nvPr>
            <p:ph type="dt" sz="half" idx="10"/>
          </p:nvPr>
        </p:nvSpPr>
        <p:spPr/>
        <p:txBody>
          <a:bodyPr/>
          <a:lstStyle/>
          <a:p>
            <a:fld id="{EA0B2E4C-09A0-1C47-AC04-653E7CA38318}" type="datetime1">
              <a:rPr lang="en-US" smtClean="0"/>
              <a:t>12/13/2019</a:t>
            </a:fld>
            <a:endParaRPr lang="en-US"/>
          </a:p>
        </p:txBody>
      </p:sp>
      <p:sp>
        <p:nvSpPr>
          <p:cNvPr id="5" name="Footer Placeholder 4"/>
          <p:cNvSpPr>
            <a:spLocks noGrp="1"/>
          </p:cNvSpPr>
          <p:nvPr>
            <p:ph type="ftr" sz="quarter" idx="11"/>
          </p:nvPr>
        </p:nvSpPr>
        <p:spPr/>
        <p:txBody>
          <a:bodyPr/>
          <a:lstStyle/>
          <a:p>
            <a:r>
              <a:rPr lang="pt-BR"/>
              <a:t>Instituto Superior Técnico </a:t>
            </a:r>
            <a:endParaRPr lang="en-US"/>
          </a:p>
        </p:txBody>
      </p:sp>
      <p:sp>
        <p:nvSpPr>
          <p:cNvPr id="6" name="Slide Number Placeholder 5"/>
          <p:cNvSpPr>
            <a:spLocks noGrp="1"/>
          </p:cNvSpPr>
          <p:nvPr>
            <p:ph type="sldNum" sz="quarter" idx="12"/>
          </p:nvPr>
        </p:nvSpPr>
        <p:spPr/>
        <p:txBody>
          <a:bodyPr/>
          <a:lstStyle/>
          <a:p>
            <a:fld id="{CA60EF0C-846E-4A4D-B9C3-8238AE181769}" type="slidenum">
              <a:rPr lang="en-US" smtClean="0"/>
              <a:t>‹nº›</a:t>
            </a:fld>
            <a:endParaRPr lang="en-US"/>
          </a:p>
        </p:txBody>
      </p:sp>
    </p:spTree>
    <p:extLst>
      <p:ext uri="{BB962C8B-B14F-4D97-AF65-F5344CB8AC3E}">
        <p14:creationId xmlns:p14="http://schemas.microsoft.com/office/powerpoint/2010/main" val="336354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 +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endParaRPr lang="en-US"/>
          </a:p>
        </p:txBody>
      </p:sp>
      <p:sp>
        <p:nvSpPr>
          <p:cNvPr id="3" name="Content Placeholder 2"/>
          <p:cNvSpPr>
            <a:spLocks noGrp="1"/>
          </p:cNvSpPr>
          <p:nvPr>
            <p:ph sz="half" idx="1"/>
          </p:nvPr>
        </p:nvSpPr>
        <p:spPr>
          <a:xfrm>
            <a:off x="743284" y="2469876"/>
            <a:ext cx="3752516" cy="365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4" name="Content Placeholder 3"/>
          <p:cNvSpPr>
            <a:spLocks noGrp="1"/>
          </p:cNvSpPr>
          <p:nvPr>
            <p:ph sz="half" idx="2"/>
          </p:nvPr>
        </p:nvSpPr>
        <p:spPr>
          <a:xfrm>
            <a:off x="4648200" y="2469876"/>
            <a:ext cx="3750322" cy="3656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5" name="Date Placeholder 4"/>
          <p:cNvSpPr>
            <a:spLocks noGrp="1"/>
          </p:cNvSpPr>
          <p:nvPr>
            <p:ph type="dt" sz="half" idx="10"/>
          </p:nvPr>
        </p:nvSpPr>
        <p:spPr/>
        <p:txBody>
          <a:bodyPr/>
          <a:lstStyle/>
          <a:p>
            <a:fld id="{8BA5FDB6-C8E1-CA43-986D-07A95846BEF8}" type="datetime1">
              <a:rPr lang="en-US" smtClean="0"/>
              <a:t>12/13/2019</a:t>
            </a:fld>
            <a:endParaRPr lang="en-US" dirty="0"/>
          </a:p>
        </p:txBody>
      </p:sp>
      <p:sp>
        <p:nvSpPr>
          <p:cNvPr id="6" name="Footer Placeholder 5"/>
          <p:cNvSpPr>
            <a:spLocks noGrp="1"/>
          </p:cNvSpPr>
          <p:nvPr>
            <p:ph type="ftr" sz="quarter" idx="11"/>
          </p:nvPr>
        </p:nvSpPr>
        <p:spPr/>
        <p:txBody>
          <a:bodyPr/>
          <a:lstStyle/>
          <a:p>
            <a:r>
              <a:rPr lang="pt-BR"/>
              <a:t>Instituto Superior Técnico </a:t>
            </a:r>
            <a:endParaRPr lang="en-US"/>
          </a:p>
        </p:txBody>
      </p:sp>
      <p:sp>
        <p:nvSpPr>
          <p:cNvPr id="7" name="Slide Number Placeholder 6"/>
          <p:cNvSpPr>
            <a:spLocks noGrp="1"/>
          </p:cNvSpPr>
          <p:nvPr>
            <p:ph type="sldNum" sz="quarter" idx="12"/>
          </p:nvPr>
        </p:nvSpPr>
        <p:spPr/>
        <p:txBody>
          <a:bodyPr/>
          <a:lstStyle/>
          <a:p>
            <a:fld id="{CA60EF0C-846E-4A4D-B9C3-8238AE181769}" type="slidenum">
              <a:rPr lang="en-US" smtClean="0"/>
              <a:t>‹nº›</a:t>
            </a:fld>
            <a:endParaRPr lang="en-US"/>
          </a:p>
        </p:txBody>
      </p:sp>
    </p:spTree>
    <p:extLst>
      <p:ext uri="{BB962C8B-B14F-4D97-AF65-F5344CB8AC3E}">
        <p14:creationId xmlns:p14="http://schemas.microsoft.com/office/powerpoint/2010/main" val="25132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645459"/>
            <a:ext cx="4823472" cy="348070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4" name="Text Placeholder 3"/>
          <p:cNvSpPr>
            <a:spLocks noGrp="1"/>
          </p:cNvSpPr>
          <p:nvPr>
            <p:ph type="body" sz="half" idx="2"/>
          </p:nvPr>
        </p:nvSpPr>
        <p:spPr>
          <a:xfrm>
            <a:off x="743284" y="2645459"/>
            <a:ext cx="2722229" cy="348070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D181DAD3-920B-5943-A25F-8EE8A165768D}" type="datetime1">
              <a:rPr lang="en-US" smtClean="0"/>
              <a:t>12/13/2019</a:t>
            </a:fld>
            <a:endParaRPr lang="en-US"/>
          </a:p>
        </p:txBody>
      </p:sp>
      <p:sp>
        <p:nvSpPr>
          <p:cNvPr id="6" name="Footer Placeholder 5"/>
          <p:cNvSpPr>
            <a:spLocks noGrp="1"/>
          </p:cNvSpPr>
          <p:nvPr>
            <p:ph type="ftr" sz="quarter" idx="11"/>
          </p:nvPr>
        </p:nvSpPr>
        <p:spPr/>
        <p:txBody>
          <a:bodyPr/>
          <a:lstStyle/>
          <a:p>
            <a:r>
              <a:rPr lang="pt-BR"/>
              <a:t>Instituto Superior Técnico </a:t>
            </a:r>
            <a:endParaRPr lang="en-US" dirty="0"/>
          </a:p>
        </p:txBody>
      </p:sp>
      <p:sp>
        <p:nvSpPr>
          <p:cNvPr id="7" name="Slide Number Placeholder 6"/>
          <p:cNvSpPr>
            <a:spLocks noGrp="1"/>
          </p:cNvSpPr>
          <p:nvPr>
            <p:ph type="sldNum" sz="quarter" idx="12"/>
          </p:nvPr>
        </p:nvSpPr>
        <p:spPr/>
        <p:txBody>
          <a:bodyPr/>
          <a:lstStyle/>
          <a:p>
            <a:fld id="{CA60EF0C-846E-4A4D-B9C3-8238AE181769}" type="slidenum">
              <a:rPr lang="en-US" smtClean="0"/>
              <a:t>‹nº›</a:t>
            </a:fld>
            <a:endParaRPr lang="en-US"/>
          </a:p>
        </p:txBody>
      </p:sp>
      <p:sp>
        <p:nvSpPr>
          <p:cNvPr id="8" name="Title 1"/>
          <p:cNvSpPr>
            <a:spLocks noGrp="1"/>
          </p:cNvSpPr>
          <p:nvPr>
            <p:ph type="title"/>
          </p:nvPr>
        </p:nvSpPr>
        <p:spPr>
          <a:xfrm>
            <a:off x="743284" y="1449340"/>
            <a:ext cx="7655238" cy="868363"/>
          </a:xfrm>
        </p:spPr>
        <p:txBody>
          <a:bodyPr/>
          <a:lstStyle/>
          <a:p>
            <a:r>
              <a:rPr lang="pt-PT"/>
              <a:t>Click to edit Master title style</a:t>
            </a:r>
            <a:endParaRPr lang="en-US"/>
          </a:p>
        </p:txBody>
      </p:sp>
    </p:spTree>
    <p:extLst>
      <p:ext uri="{BB962C8B-B14F-4D97-AF65-F5344CB8AC3E}">
        <p14:creationId xmlns:p14="http://schemas.microsoft.com/office/powerpoint/2010/main" val="402100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743284" y="1627073"/>
            <a:ext cx="7655238" cy="41145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Drag picture to placeholder or click icon to add</a:t>
            </a:r>
            <a:endParaRPr lang="en-US" dirty="0"/>
          </a:p>
        </p:txBody>
      </p:sp>
      <p:sp>
        <p:nvSpPr>
          <p:cNvPr id="4" name="Text Placeholder 3"/>
          <p:cNvSpPr>
            <a:spLocks noGrp="1"/>
          </p:cNvSpPr>
          <p:nvPr>
            <p:ph type="body" sz="half" idx="2"/>
          </p:nvPr>
        </p:nvSpPr>
        <p:spPr>
          <a:xfrm>
            <a:off x="743284" y="5841079"/>
            <a:ext cx="7655238" cy="392137"/>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E6DFEB03-8AE6-F64E-A2BF-5A3C6EB89D07}" type="datetime1">
              <a:rPr lang="en-US" smtClean="0"/>
              <a:t>12/13/2019</a:t>
            </a:fld>
            <a:endParaRPr lang="en-US" dirty="0"/>
          </a:p>
        </p:txBody>
      </p:sp>
      <p:sp>
        <p:nvSpPr>
          <p:cNvPr id="6" name="Footer Placeholder 5"/>
          <p:cNvSpPr>
            <a:spLocks noGrp="1"/>
          </p:cNvSpPr>
          <p:nvPr>
            <p:ph type="ftr" sz="quarter" idx="11"/>
          </p:nvPr>
        </p:nvSpPr>
        <p:spPr/>
        <p:txBody>
          <a:bodyPr/>
          <a:lstStyle/>
          <a:p>
            <a:r>
              <a:rPr lang="pt-BR"/>
              <a:t>Instituto Superior Técnico </a:t>
            </a:r>
            <a:endParaRPr lang="en-US"/>
          </a:p>
        </p:txBody>
      </p:sp>
      <p:sp>
        <p:nvSpPr>
          <p:cNvPr id="7" name="Slide Number Placeholder 6"/>
          <p:cNvSpPr>
            <a:spLocks noGrp="1"/>
          </p:cNvSpPr>
          <p:nvPr>
            <p:ph type="sldNum" sz="quarter" idx="12"/>
          </p:nvPr>
        </p:nvSpPr>
        <p:spPr/>
        <p:txBody>
          <a:bodyPr/>
          <a:lstStyle/>
          <a:p>
            <a:fld id="{CA60EF0C-846E-4A4D-B9C3-8238AE181769}" type="slidenum">
              <a:rPr lang="en-US" smtClean="0"/>
              <a:t>‹nº›</a:t>
            </a:fld>
            <a:endParaRPr lang="en-US"/>
          </a:p>
        </p:txBody>
      </p:sp>
    </p:spTree>
    <p:extLst>
      <p:ext uri="{BB962C8B-B14F-4D97-AF65-F5344CB8AC3E}">
        <p14:creationId xmlns:p14="http://schemas.microsoft.com/office/powerpoint/2010/main" val="62297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743284" y="2469875"/>
            <a:ext cx="7655238" cy="37165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Drag picture to placeholder or click icon to add</a:t>
            </a:r>
            <a:endParaRPr lang="en-US" dirty="0"/>
          </a:p>
        </p:txBody>
      </p:sp>
      <p:sp>
        <p:nvSpPr>
          <p:cNvPr id="11" name="Title 1"/>
          <p:cNvSpPr>
            <a:spLocks noGrp="1"/>
          </p:cNvSpPr>
          <p:nvPr>
            <p:ph type="title"/>
          </p:nvPr>
        </p:nvSpPr>
        <p:spPr>
          <a:xfrm>
            <a:off x="743284" y="1449340"/>
            <a:ext cx="7655238" cy="868363"/>
          </a:xfrm>
        </p:spPr>
        <p:txBody>
          <a:bodyPr/>
          <a:lstStyle/>
          <a:p>
            <a:r>
              <a:rPr lang="pt-PT"/>
              <a:t>Click to edit Master title style</a:t>
            </a:r>
            <a:endParaRPr lang="en-US"/>
          </a:p>
        </p:txBody>
      </p:sp>
      <p:sp>
        <p:nvSpPr>
          <p:cNvPr id="7" name="Date Placeholder 4"/>
          <p:cNvSpPr>
            <a:spLocks noGrp="1"/>
          </p:cNvSpPr>
          <p:nvPr>
            <p:ph type="dt" sz="half" idx="10"/>
          </p:nvPr>
        </p:nvSpPr>
        <p:spPr>
          <a:xfrm>
            <a:off x="743284" y="6414652"/>
            <a:ext cx="1847516" cy="306823"/>
          </a:xfrm>
        </p:spPr>
        <p:txBody>
          <a:bodyPr/>
          <a:lstStyle/>
          <a:p>
            <a:fld id="{E6DFEB03-8AE6-F64E-A2BF-5A3C6EB89D07}" type="datetime1">
              <a:rPr lang="en-US" smtClean="0"/>
              <a:t>12/13/2019</a:t>
            </a:fld>
            <a:endParaRPr lang="en-US" dirty="0"/>
          </a:p>
        </p:txBody>
      </p:sp>
      <p:sp>
        <p:nvSpPr>
          <p:cNvPr id="12" name="Footer Placeholder 5"/>
          <p:cNvSpPr>
            <a:spLocks noGrp="1"/>
          </p:cNvSpPr>
          <p:nvPr>
            <p:ph type="ftr" sz="quarter" idx="11"/>
          </p:nvPr>
        </p:nvSpPr>
        <p:spPr>
          <a:xfrm>
            <a:off x="3124200" y="6414652"/>
            <a:ext cx="2895600" cy="306823"/>
          </a:xfrm>
        </p:spPr>
        <p:txBody>
          <a:bodyPr/>
          <a:lstStyle/>
          <a:p>
            <a:r>
              <a:rPr lang="pt-BR"/>
              <a:t>Instituto Superior Técnico </a:t>
            </a:r>
            <a:endParaRPr lang="en-US"/>
          </a:p>
        </p:txBody>
      </p:sp>
      <p:sp>
        <p:nvSpPr>
          <p:cNvPr id="13" name="Slide Number Placeholder 6"/>
          <p:cNvSpPr>
            <a:spLocks noGrp="1"/>
          </p:cNvSpPr>
          <p:nvPr>
            <p:ph type="sldNum" sz="quarter" idx="12"/>
          </p:nvPr>
        </p:nvSpPr>
        <p:spPr>
          <a:xfrm>
            <a:off x="6566650" y="6414652"/>
            <a:ext cx="1831872" cy="306823"/>
          </a:xfrm>
        </p:spPr>
        <p:txBody>
          <a:bodyPr/>
          <a:lstStyle/>
          <a:p>
            <a:fld id="{CA60EF0C-846E-4A4D-B9C3-8238AE181769}" type="slidenum">
              <a:rPr lang="en-US" smtClean="0"/>
              <a:t>‹nº›</a:t>
            </a:fld>
            <a:endParaRPr lang="en-US"/>
          </a:p>
        </p:txBody>
      </p:sp>
    </p:spTree>
    <p:extLst>
      <p:ext uri="{BB962C8B-B14F-4D97-AF65-F5344CB8AC3E}">
        <p14:creationId xmlns:p14="http://schemas.microsoft.com/office/powerpoint/2010/main" val="26351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5AFE96-DCFC-C64E-95A7-05B2CB393A95}" type="datetime1">
              <a:rPr lang="en-US" smtClean="0"/>
              <a:t>12/13/2019</a:t>
            </a:fld>
            <a:endParaRPr lang="en-US"/>
          </a:p>
        </p:txBody>
      </p:sp>
      <p:sp>
        <p:nvSpPr>
          <p:cNvPr id="3" name="Footer Placeholder 2"/>
          <p:cNvSpPr>
            <a:spLocks noGrp="1"/>
          </p:cNvSpPr>
          <p:nvPr>
            <p:ph type="ftr" sz="quarter" idx="11"/>
          </p:nvPr>
        </p:nvSpPr>
        <p:spPr/>
        <p:txBody>
          <a:bodyPr/>
          <a:lstStyle/>
          <a:p>
            <a:r>
              <a:rPr lang="pt-BR"/>
              <a:t>Instituto Superior Técnico </a:t>
            </a:r>
            <a:endParaRPr lang="en-US"/>
          </a:p>
        </p:txBody>
      </p:sp>
      <p:sp>
        <p:nvSpPr>
          <p:cNvPr id="4" name="Slide Number Placeholder 3"/>
          <p:cNvSpPr>
            <a:spLocks noGrp="1"/>
          </p:cNvSpPr>
          <p:nvPr>
            <p:ph type="sldNum" sz="quarter" idx="12"/>
          </p:nvPr>
        </p:nvSpPr>
        <p:spPr/>
        <p:txBody>
          <a:bodyPr/>
          <a:lstStyle/>
          <a:p>
            <a:fld id="{CA60EF0C-846E-4A4D-B9C3-8238AE181769}" type="slidenum">
              <a:rPr lang="en-US" smtClean="0"/>
              <a:t>‹nº›</a:t>
            </a:fld>
            <a:endParaRPr lang="en-US"/>
          </a:p>
        </p:txBody>
      </p:sp>
    </p:spTree>
    <p:extLst>
      <p:ext uri="{BB962C8B-B14F-4D97-AF65-F5344CB8AC3E}">
        <p14:creationId xmlns:p14="http://schemas.microsoft.com/office/powerpoint/2010/main" val="187621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3284" y="1449340"/>
            <a:ext cx="7655237" cy="868363"/>
          </a:xfrm>
          <a:prstGeom prst="rect">
            <a:avLst/>
          </a:prstGeom>
        </p:spPr>
        <p:txBody>
          <a:bodyPr vert="horz" lIns="91440" tIns="45720" rIns="91440" bIns="45720" rtlCol="0" anchor="ctr">
            <a:normAutofit/>
          </a:bodyPr>
          <a:lstStyle/>
          <a:p>
            <a:r>
              <a:rPr lang="pt-PT"/>
              <a:t>Click to edit Master title style</a:t>
            </a:r>
            <a:endParaRPr lang="en-US" dirty="0"/>
          </a:p>
        </p:txBody>
      </p:sp>
      <p:sp>
        <p:nvSpPr>
          <p:cNvPr id="3" name="Text Placeholder 2"/>
          <p:cNvSpPr>
            <a:spLocks noGrp="1"/>
          </p:cNvSpPr>
          <p:nvPr>
            <p:ph type="body" idx="1"/>
          </p:nvPr>
        </p:nvSpPr>
        <p:spPr>
          <a:xfrm>
            <a:off x="743284" y="2440611"/>
            <a:ext cx="7655237" cy="3685552"/>
          </a:xfrm>
          <a:prstGeom prst="rect">
            <a:avLst/>
          </a:prstGeom>
        </p:spPr>
        <p:txBody>
          <a:bodyPr vert="horz" lIns="91440" tIns="45720" rIns="91440" bIns="45720" rtlCol="0">
            <a:normAutofit/>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endParaRPr lang="en-US" dirty="0"/>
          </a:p>
        </p:txBody>
      </p:sp>
      <p:sp>
        <p:nvSpPr>
          <p:cNvPr id="4" name="Date Placeholder 3"/>
          <p:cNvSpPr>
            <a:spLocks noGrp="1"/>
          </p:cNvSpPr>
          <p:nvPr>
            <p:ph type="dt" sz="half" idx="2"/>
          </p:nvPr>
        </p:nvSpPr>
        <p:spPr>
          <a:xfrm>
            <a:off x="743284" y="6414652"/>
            <a:ext cx="1847516" cy="306823"/>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C7FD4294-2665-F444-8DA7-9FAAB9092A2E}" type="datetime1">
              <a:rPr lang="en-US" smtClean="0"/>
              <a:pPr/>
              <a:t>12/13/2019</a:t>
            </a:fld>
            <a:endParaRPr lang="en-US" dirty="0"/>
          </a:p>
        </p:txBody>
      </p:sp>
      <p:sp>
        <p:nvSpPr>
          <p:cNvPr id="5" name="Footer Placeholder 4"/>
          <p:cNvSpPr>
            <a:spLocks noGrp="1"/>
          </p:cNvSpPr>
          <p:nvPr>
            <p:ph type="ftr" sz="quarter" idx="3"/>
          </p:nvPr>
        </p:nvSpPr>
        <p:spPr>
          <a:xfrm>
            <a:off x="3124200" y="6414652"/>
            <a:ext cx="2895600" cy="306823"/>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dirty="0" err="1"/>
              <a:t>Instituto</a:t>
            </a:r>
            <a:r>
              <a:rPr lang="en-US" dirty="0"/>
              <a:t> Superior </a:t>
            </a:r>
            <a:r>
              <a:rPr lang="en-US" dirty="0" err="1"/>
              <a:t>Técnico</a:t>
            </a:r>
            <a:r>
              <a:rPr lang="en-US" dirty="0"/>
              <a:t> </a:t>
            </a:r>
          </a:p>
        </p:txBody>
      </p:sp>
      <p:sp>
        <p:nvSpPr>
          <p:cNvPr id="6" name="Slide Number Placeholder 5"/>
          <p:cNvSpPr>
            <a:spLocks noGrp="1"/>
          </p:cNvSpPr>
          <p:nvPr>
            <p:ph type="sldNum" sz="quarter" idx="4"/>
          </p:nvPr>
        </p:nvSpPr>
        <p:spPr>
          <a:xfrm>
            <a:off x="6566650" y="6414652"/>
            <a:ext cx="1831872" cy="306823"/>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A60EF0C-846E-4A4D-B9C3-8238AE181769}" type="slidenum">
              <a:rPr lang="en-US" smtClean="0"/>
              <a:pPr/>
              <a:t>‹nº›</a:t>
            </a:fld>
            <a:endParaRPr lang="en-US" dirty="0"/>
          </a:p>
        </p:txBody>
      </p:sp>
    </p:spTree>
    <p:extLst>
      <p:ext uri="{BB962C8B-B14F-4D97-AF65-F5344CB8AC3E}">
        <p14:creationId xmlns:p14="http://schemas.microsoft.com/office/powerpoint/2010/main" val="464875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 id="2147483657" r:id="rId5"/>
    <p:sldLayoutId id="2147483658" r:id="rId6"/>
    <p:sldLayoutId id="2147483655" r:id="rId7"/>
  </p:sldLayoutIdLst>
  <p:hf sldNum="0" hdr="0"/>
  <p:txStyles>
    <p:titleStyle>
      <a:lvl1pPr algn="l" defTabSz="457200" rtl="0" eaLnBrk="1" latinLnBrk="0" hangingPunct="1">
        <a:spcBef>
          <a:spcPct val="0"/>
        </a:spcBef>
        <a:buNone/>
        <a:defRPr sz="3600" b="1" i="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Project – Keyword Extraction</a:t>
            </a:r>
          </a:p>
          <a:p>
            <a:r>
              <a:rPr lang="en-US" dirty="0"/>
              <a:t>Group 22</a:t>
            </a:r>
          </a:p>
        </p:txBody>
      </p:sp>
      <p:sp>
        <p:nvSpPr>
          <p:cNvPr id="3" name="Date Placeholder 2"/>
          <p:cNvSpPr>
            <a:spLocks noGrp="1"/>
          </p:cNvSpPr>
          <p:nvPr>
            <p:ph type="dt" sz="half" idx="10"/>
          </p:nvPr>
        </p:nvSpPr>
        <p:spPr/>
        <p:txBody>
          <a:bodyPr/>
          <a:lstStyle/>
          <a:p>
            <a:fld id="{F2CC31B8-D55E-3142-A1F8-FCFE86EBD46B}" type="datetime1">
              <a:rPr lang="en-US" smtClean="0"/>
              <a:t>12/13/2019</a:t>
            </a:fld>
            <a:endParaRPr lang="en-US" dirty="0"/>
          </a:p>
        </p:txBody>
      </p:sp>
      <p:sp>
        <p:nvSpPr>
          <p:cNvPr id="4" name="Footer Placeholder 3"/>
          <p:cNvSpPr>
            <a:spLocks noGrp="1"/>
          </p:cNvSpPr>
          <p:nvPr>
            <p:ph type="ftr" sz="quarter" idx="11"/>
          </p:nvPr>
        </p:nvSpPr>
        <p:spPr/>
        <p:txBody>
          <a:bodyPr/>
          <a:lstStyle/>
          <a:p>
            <a:r>
              <a:rPr lang="pt-BR"/>
              <a:t>Instituto Superior Técnico </a:t>
            </a:r>
            <a:endParaRPr lang="en-US" dirty="0"/>
          </a:p>
        </p:txBody>
      </p:sp>
      <p:sp>
        <p:nvSpPr>
          <p:cNvPr id="5" name="Title 4"/>
          <p:cNvSpPr>
            <a:spLocks noGrp="1"/>
          </p:cNvSpPr>
          <p:nvPr>
            <p:ph type="title"/>
          </p:nvPr>
        </p:nvSpPr>
        <p:spPr/>
        <p:txBody>
          <a:bodyPr/>
          <a:lstStyle/>
          <a:p>
            <a:r>
              <a:rPr lang="en-US" dirty="0"/>
              <a:t>Information Processing and Retrieval</a:t>
            </a:r>
          </a:p>
        </p:txBody>
      </p:sp>
    </p:spTree>
    <p:extLst>
      <p:ext uri="{BB962C8B-B14F-4D97-AF65-F5344CB8AC3E}">
        <p14:creationId xmlns:p14="http://schemas.microsoft.com/office/powerpoint/2010/main" val="351563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Posição de Conteúdo 2">
                <a:extLst>
                  <a:ext uri="{FF2B5EF4-FFF2-40B4-BE49-F238E27FC236}">
                    <a16:creationId xmlns:a16="http://schemas.microsoft.com/office/drawing/2014/main" id="{35CFEDA9-C21A-0B48-B4FE-283A6C24244F}"/>
                  </a:ext>
                </a:extLst>
              </p:cNvPr>
              <p:cNvSpPr>
                <a:spLocks noGrp="1"/>
              </p:cNvSpPr>
              <p:nvPr>
                <p:ph idx="1"/>
              </p:nvPr>
            </p:nvSpPr>
            <p:spPr>
              <a:xfrm>
                <a:off x="744381" y="1481822"/>
                <a:ext cx="7655237" cy="4856833"/>
              </a:xfrm>
            </p:spPr>
            <p:txBody>
              <a:bodyPr>
                <a:normAutofit fontScale="92500" lnSpcReduction="20000"/>
              </a:bodyPr>
              <a:lstStyle/>
              <a:p>
                <a:pPr marL="0" indent="0">
                  <a:buNone/>
                </a:pPr>
                <a:r>
                  <a:rPr lang="pt-PT" b="1" dirty="0" err="1"/>
                  <a:t>Other</a:t>
                </a:r>
                <a:r>
                  <a:rPr lang="pt-PT" b="1" dirty="0"/>
                  <a:t> </a:t>
                </a:r>
                <a:r>
                  <a:rPr lang="pt-PT" b="1" dirty="0" err="1"/>
                  <a:t>approaches</a:t>
                </a:r>
                <a:r>
                  <a:rPr lang="pt-PT" b="1" dirty="0"/>
                  <a:t>:</a:t>
                </a:r>
              </a:p>
              <a:p>
                <a:pPr marL="0" indent="0">
                  <a:buNone/>
                </a:pPr>
                <a:endParaRPr lang="pt-PT" b="1" dirty="0"/>
              </a:p>
              <a:p>
                <a:pPr marL="0" indent="0">
                  <a:buNone/>
                </a:pPr>
                <a:r>
                  <a:rPr lang="pt-PT" dirty="0" err="1"/>
                  <a:t>Using</a:t>
                </a:r>
                <a:r>
                  <a:rPr lang="pt-PT" dirty="0"/>
                  <a:t> a </a:t>
                </a:r>
                <a:r>
                  <a:rPr lang="pt-PT" dirty="0" err="1"/>
                  <a:t>less</a:t>
                </a:r>
                <a:r>
                  <a:rPr lang="pt-PT" dirty="0"/>
                  <a:t> </a:t>
                </a:r>
                <a:r>
                  <a:rPr lang="pt-PT" dirty="0" err="1"/>
                  <a:t>restrictive</a:t>
                </a:r>
                <a:r>
                  <a:rPr lang="pt-PT" dirty="0"/>
                  <a:t> </a:t>
                </a:r>
                <a:r>
                  <a:rPr lang="pt-PT" dirty="0" err="1"/>
                  <a:t>grammar</a:t>
                </a:r>
                <a:r>
                  <a:rPr lang="pt-PT" dirty="0"/>
                  <a:t> for </a:t>
                </a:r>
                <a:r>
                  <a:rPr lang="pt-PT" dirty="0" err="1"/>
                  <a:t>docs</a:t>
                </a:r>
                <a:r>
                  <a:rPr lang="pt-PT" dirty="0"/>
                  <a:t> </a:t>
                </a:r>
                <a:r>
                  <a:rPr lang="pt-PT" dirty="0" err="1"/>
                  <a:t>with</a:t>
                </a:r>
                <a:r>
                  <a:rPr lang="pt-PT" dirty="0"/>
                  <a:t> </a:t>
                </a:r>
                <a:r>
                  <a:rPr lang="pt-PT" dirty="0" err="1"/>
                  <a:t>less</a:t>
                </a:r>
                <a:r>
                  <a:rPr lang="pt-PT" dirty="0"/>
                  <a:t> </a:t>
                </a:r>
                <a:r>
                  <a:rPr lang="pt-PT" dirty="0" err="1"/>
                  <a:t>than</a:t>
                </a:r>
                <a:r>
                  <a:rPr lang="pt-PT" dirty="0"/>
                  <a:t> 10 candidates:</a:t>
                </a:r>
              </a:p>
              <a:p>
                <a:r>
                  <a:rPr lang="pt-PT" dirty="0" err="1"/>
                  <a:t>An</a:t>
                </a:r>
                <a:r>
                  <a:rPr lang="pt-PT" dirty="0"/>
                  <a:t> </a:t>
                </a:r>
                <a:r>
                  <a:rPr lang="pt-PT" dirty="0" err="1"/>
                  <a:t>optional</a:t>
                </a:r>
                <a:r>
                  <a:rPr lang="pt-PT" dirty="0"/>
                  <a:t> </a:t>
                </a:r>
                <a:r>
                  <a:rPr lang="pt-PT" dirty="0" err="1"/>
                  <a:t>determiner</a:t>
                </a:r>
                <a:r>
                  <a:rPr lang="pt-PT" dirty="0"/>
                  <a:t> </a:t>
                </a:r>
                <a:r>
                  <a:rPr lang="pt-PT" dirty="0" err="1"/>
                  <a:t>followed</a:t>
                </a:r>
                <a:r>
                  <a:rPr lang="pt-PT" dirty="0"/>
                  <a:t> </a:t>
                </a:r>
                <a:r>
                  <a:rPr lang="pt-PT" dirty="0" err="1"/>
                  <a:t>by</a:t>
                </a:r>
                <a:r>
                  <a:rPr lang="pt-PT" dirty="0"/>
                  <a:t> zero </a:t>
                </a:r>
                <a:r>
                  <a:rPr lang="pt-PT" dirty="0" err="1"/>
                  <a:t>or</a:t>
                </a:r>
                <a:r>
                  <a:rPr lang="pt-PT" dirty="0"/>
                  <a:t> more </a:t>
                </a:r>
                <a:r>
                  <a:rPr lang="pt-PT" dirty="0" err="1"/>
                  <a:t>adjectives</a:t>
                </a:r>
                <a:r>
                  <a:rPr lang="pt-PT" dirty="0"/>
                  <a:t> </a:t>
                </a:r>
                <a:r>
                  <a:rPr lang="pt-PT" dirty="0" err="1"/>
                  <a:t>and</a:t>
                </a:r>
                <a:r>
                  <a:rPr lang="pt-PT" dirty="0"/>
                  <a:t> a </a:t>
                </a:r>
                <a:r>
                  <a:rPr lang="pt-PT" dirty="0" err="1"/>
                  <a:t>noun</a:t>
                </a:r>
                <a:r>
                  <a:rPr lang="pt-PT" dirty="0"/>
                  <a:t>, </a:t>
                </a:r>
                <a:r>
                  <a:rPr lang="pt-PT" dirty="0" err="1"/>
                  <a:t>proper</a:t>
                </a:r>
                <a:r>
                  <a:rPr lang="pt-PT" dirty="0"/>
                  <a:t> </a:t>
                </a:r>
                <a:r>
                  <a:rPr lang="pt-PT" dirty="0" err="1"/>
                  <a:t>noun</a:t>
                </a:r>
                <a:r>
                  <a:rPr lang="pt-PT" dirty="0"/>
                  <a:t> </a:t>
                </a:r>
                <a:r>
                  <a:rPr lang="pt-PT" dirty="0" err="1"/>
                  <a:t>or</a:t>
                </a:r>
                <a:r>
                  <a:rPr lang="pt-PT" dirty="0"/>
                  <a:t> </a:t>
                </a:r>
                <a:r>
                  <a:rPr lang="pt-PT" dirty="0" err="1"/>
                  <a:t>pronoun</a:t>
                </a:r>
                <a:r>
                  <a:rPr lang="pt-PT" dirty="0"/>
                  <a:t>:</a:t>
                </a:r>
              </a:p>
              <a:p>
                <a:pPr marL="914400" lvl="2" indent="0">
                  <a:buNone/>
                </a:pPr>
                <a14:m>
                  <m:oMathPara xmlns:m="http://schemas.openxmlformats.org/officeDocument/2006/math">
                    <m:oMathParaPr>
                      <m:jc m:val="center"/>
                    </m:oMathParaPr>
                    <m:oMath xmlns:m="http://schemas.openxmlformats.org/officeDocument/2006/math">
                      <m:r>
                        <a:rPr lang="pt-PT" sz="1800" i="1" dirty="0" smtClean="0">
                          <a:latin typeface="Cambria Math" panose="02040503050406030204" pitchFamily="18" charset="0"/>
                        </a:rPr>
                        <m:t>{&lt;</m:t>
                      </m:r>
                      <m:r>
                        <a:rPr lang="pt-PT" sz="1800" i="1" dirty="0" smtClean="0">
                          <a:latin typeface="Cambria Math" panose="02040503050406030204" pitchFamily="18" charset="0"/>
                        </a:rPr>
                        <m:t>𝐷𝑇</m:t>
                      </m:r>
                      <m:r>
                        <a:rPr lang="pt-PT" sz="1800" i="1" dirty="0" smtClean="0">
                          <a:latin typeface="Cambria Math" panose="02040503050406030204" pitchFamily="18" charset="0"/>
                        </a:rPr>
                        <m:t>&gt;? &lt;</m:t>
                      </m:r>
                      <m:r>
                        <a:rPr lang="pt-PT" sz="1800" i="1" dirty="0" smtClean="0">
                          <a:latin typeface="Cambria Math" panose="02040503050406030204" pitchFamily="18" charset="0"/>
                        </a:rPr>
                        <m:t>𝐽𝐽</m:t>
                      </m:r>
                      <m:r>
                        <a:rPr lang="pt-PT" sz="1800" i="1" dirty="0" smtClean="0">
                          <a:latin typeface="Cambria Math" panose="02040503050406030204" pitchFamily="18" charset="0"/>
                        </a:rPr>
                        <m:t>&gt;∗ (&lt;</m:t>
                      </m:r>
                      <m:r>
                        <a:rPr lang="pt-PT" sz="1800" i="1" dirty="0" smtClean="0">
                          <a:latin typeface="Cambria Math" panose="02040503050406030204" pitchFamily="18" charset="0"/>
                        </a:rPr>
                        <m:t>𝑁𝑁</m:t>
                      </m:r>
                      <m:r>
                        <a:rPr lang="pt-PT" sz="1800" i="1" dirty="0" smtClean="0">
                          <a:latin typeface="Cambria Math" panose="02040503050406030204" pitchFamily="18" charset="0"/>
                        </a:rPr>
                        <m:t>∥&lt;</m:t>
                      </m:r>
                      <m:r>
                        <a:rPr lang="pt-PT" sz="1800" i="1" dirty="0" smtClean="0">
                          <a:latin typeface="Cambria Math" panose="02040503050406030204" pitchFamily="18" charset="0"/>
                        </a:rPr>
                        <m:t>𝑁𝑃</m:t>
                      </m:r>
                      <m:r>
                        <a:rPr lang="pt-PT" sz="1800" i="1" dirty="0" smtClean="0">
                          <a:latin typeface="Cambria Math" panose="02040503050406030204" pitchFamily="18" charset="0"/>
                        </a:rPr>
                        <m:t>&gt;∥&lt;</m:t>
                      </m:r>
                      <m:r>
                        <a:rPr lang="pt-PT" sz="1800" i="1" dirty="0" smtClean="0">
                          <a:latin typeface="Cambria Math" panose="02040503050406030204" pitchFamily="18" charset="0"/>
                        </a:rPr>
                        <m:t>𝑃</m:t>
                      </m:r>
                      <m:r>
                        <a:rPr lang="pt-PT" sz="1800" i="1" dirty="0" smtClean="0">
                          <a:latin typeface="Cambria Math" panose="02040503050406030204" pitchFamily="18" charset="0"/>
                        </a:rPr>
                        <m:t> </m:t>
                      </m:r>
                      <m:r>
                        <a:rPr lang="pt-PT" sz="1800" i="1" dirty="0" smtClean="0">
                          <a:latin typeface="Cambria Math" panose="02040503050406030204" pitchFamily="18" charset="0"/>
                        </a:rPr>
                        <m:t>𝑅𝑁</m:t>
                      </m:r>
                      <m:r>
                        <a:rPr lang="pt-PT" sz="1800" i="1" dirty="0" smtClean="0">
                          <a:latin typeface="Cambria Math" panose="02040503050406030204" pitchFamily="18" charset="0"/>
                        </a:rPr>
                        <m:t>&gt;)+}. </m:t>
                      </m:r>
                    </m:oMath>
                  </m:oMathPara>
                </a14:m>
                <a:endParaRPr lang="pt-PT" sz="3200" dirty="0"/>
              </a:p>
              <a:p>
                <a:pPr marL="0" indent="0">
                  <a:buNone/>
                </a:pPr>
                <a:endParaRPr lang="pt-PT" dirty="0"/>
              </a:p>
              <a:p>
                <a:pPr marL="0" indent="0">
                  <a:buNone/>
                </a:pPr>
                <a:r>
                  <a:rPr lang="pt-PT" dirty="0"/>
                  <a:t>The </a:t>
                </a:r>
                <a:r>
                  <a:rPr lang="pt-PT" dirty="0" err="1"/>
                  <a:t>accuracy</a:t>
                </a:r>
                <a:r>
                  <a:rPr lang="pt-PT" dirty="0"/>
                  <a:t> </a:t>
                </a:r>
                <a:r>
                  <a:rPr lang="pt-PT" dirty="0" err="1"/>
                  <a:t>values</a:t>
                </a:r>
                <a:r>
                  <a:rPr lang="pt-PT" dirty="0"/>
                  <a:t> </a:t>
                </a:r>
                <a:r>
                  <a:rPr lang="pt-PT" dirty="0" err="1"/>
                  <a:t>were</a:t>
                </a:r>
                <a:r>
                  <a:rPr lang="pt-PT" dirty="0"/>
                  <a:t> a bit </a:t>
                </a:r>
                <a:r>
                  <a:rPr lang="pt-PT" dirty="0" err="1"/>
                  <a:t>lower</a:t>
                </a:r>
                <a:r>
                  <a:rPr lang="pt-PT" dirty="0"/>
                  <a:t> </a:t>
                </a:r>
                <a:r>
                  <a:rPr lang="pt-PT" dirty="0" err="1"/>
                  <a:t>with</a:t>
                </a:r>
                <a:r>
                  <a:rPr lang="pt-PT" dirty="0"/>
                  <a:t> </a:t>
                </a:r>
                <a:r>
                  <a:rPr lang="pt-PT" dirty="0" err="1"/>
                  <a:t>this</a:t>
                </a:r>
                <a:r>
                  <a:rPr lang="pt-PT" dirty="0"/>
                  <a:t> </a:t>
                </a:r>
                <a:r>
                  <a:rPr lang="pt-PT" dirty="0" err="1"/>
                  <a:t>approach</a:t>
                </a:r>
                <a:r>
                  <a:rPr lang="pt-PT" dirty="0"/>
                  <a:t>.</a:t>
                </a:r>
              </a:p>
              <a:p>
                <a:pPr marL="0" indent="0">
                  <a:buNone/>
                </a:pPr>
                <a:endParaRPr lang="pt-PT" dirty="0"/>
              </a:p>
              <a:p>
                <a:pPr marL="0" indent="0">
                  <a:buNone/>
                </a:pPr>
                <a:endParaRPr lang="pt-PT" dirty="0"/>
              </a:p>
            </p:txBody>
          </p:sp>
        </mc:Choice>
        <mc:Fallback>
          <p:sp>
            <p:nvSpPr>
              <p:cNvPr id="3" name="Marcador de Posição de Conteúdo 2">
                <a:extLst>
                  <a:ext uri="{FF2B5EF4-FFF2-40B4-BE49-F238E27FC236}">
                    <a16:creationId xmlns:a16="http://schemas.microsoft.com/office/drawing/2014/main" id="{35CFEDA9-C21A-0B48-B4FE-283A6C24244F}"/>
                  </a:ext>
                </a:extLst>
              </p:cNvPr>
              <p:cNvSpPr>
                <a:spLocks noGrp="1" noRot="1" noChangeAspect="1" noMove="1" noResize="1" noEditPoints="1" noAdjustHandles="1" noChangeArrowheads="1" noChangeShapeType="1" noTextEdit="1"/>
              </p:cNvSpPr>
              <p:nvPr>
                <p:ph idx="1"/>
              </p:nvPr>
            </p:nvSpPr>
            <p:spPr>
              <a:xfrm>
                <a:off x="744381" y="1481822"/>
                <a:ext cx="7655237" cy="4856833"/>
              </a:xfrm>
              <a:blipFill>
                <a:blip r:embed="rId3"/>
                <a:stretch>
                  <a:fillRect l="-1831" t="-3513" r="-1831"/>
                </a:stretch>
              </a:blipFill>
            </p:spPr>
            <p:txBody>
              <a:bodyPr/>
              <a:lstStyle/>
              <a:p>
                <a:r>
                  <a:rPr lang="pt-PT">
                    <a:noFill/>
                  </a:rPr>
                  <a:t> </a:t>
                </a:r>
              </a:p>
            </p:txBody>
          </p:sp>
        </mc:Fallback>
      </mc:AlternateContent>
      <p:sp>
        <p:nvSpPr>
          <p:cNvPr id="4" name="Marcador de Posição da Data 3">
            <a:extLst>
              <a:ext uri="{FF2B5EF4-FFF2-40B4-BE49-F238E27FC236}">
                <a16:creationId xmlns:a16="http://schemas.microsoft.com/office/drawing/2014/main" id="{C514F9A4-2148-9A42-B644-E8C4820B2935}"/>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49FB0BF2-DCB5-164D-992C-1F8AA5EFFBA2}"/>
              </a:ext>
            </a:extLst>
          </p:cNvPr>
          <p:cNvSpPr>
            <a:spLocks noGrp="1"/>
          </p:cNvSpPr>
          <p:nvPr>
            <p:ph type="ftr" sz="quarter" idx="11"/>
          </p:nvPr>
        </p:nvSpPr>
        <p:spPr/>
        <p:txBody>
          <a:bodyPr/>
          <a:lstStyle/>
          <a:p>
            <a:r>
              <a:rPr lang="pt-BR"/>
              <a:t>Instituto Superior Técnico </a:t>
            </a:r>
            <a:endParaRPr lang="en-US"/>
          </a:p>
        </p:txBody>
      </p:sp>
      <p:sp>
        <p:nvSpPr>
          <p:cNvPr id="8" name="Título 1">
            <a:extLst>
              <a:ext uri="{FF2B5EF4-FFF2-40B4-BE49-F238E27FC236}">
                <a16:creationId xmlns:a16="http://schemas.microsoft.com/office/drawing/2014/main" id="{C4B50537-F2D7-43CF-BAA9-DE270F2B4340}"/>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lnSpcReduction="1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BM25 </a:t>
            </a:r>
            <a:r>
              <a:rPr lang="pt-PT" dirty="0" err="1"/>
              <a:t>and</a:t>
            </a:r>
            <a:r>
              <a:rPr lang="pt-PT" dirty="0"/>
              <a:t> Candidate </a:t>
            </a:r>
            <a:r>
              <a:rPr lang="pt-PT" dirty="0" err="1"/>
              <a:t>Selection</a:t>
            </a:r>
            <a:endParaRPr lang="pt-PT" dirty="0"/>
          </a:p>
        </p:txBody>
      </p:sp>
    </p:spTree>
    <p:extLst>
      <p:ext uri="{BB962C8B-B14F-4D97-AF65-F5344CB8AC3E}">
        <p14:creationId xmlns:p14="http://schemas.microsoft.com/office/powerpoint/2010/main" val="78205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81B0544-BC2E-47A3-B23A-A00AC8151CCA}"/>
              </a:ext>
            </a:extLst>
          </p:cNvPr>
          <p:cNvSpPr>
            <a:spLocks noGrp="1"/>
          </p:cNvSpPr>
          <p:nvPr>
            <p:ph idx="1"/>
          </p:nvPr>
        </p:nvSpPr>
        <p:spPr>
          <a:xfrm>
            <a:off x="743284" y="1416896"/>
            <a:ext cx="7655237" cy="4709267"/>
          </a:xfrm>
        </p:spPr>
        <p:txBody>
          <a:bodyPr/>
          <a:lstStyle/>
          <a:p>
            <a:pPr marL="0" indent="0">
              <a:buNone/>
            </a:pPr>
            <a:r>
              <a:rPr lang="pt-PT" b="1" dirty="0" err="1"/>
              <a:t>Problems</a:t>
            </a:r>
            <a:r>
              <a:rPr lang="pt-PT" b="1" dirty="0"/>
              <a:t>: </a:t>
            </a:r>
          </a:p>
          <a:p>
            <a:r>
              <a:rPr lang="pt-PT" dirty="0"/>
              <a:t>Candidate </a:t>
            </a:r>
            <a:r>
              <a:rPr lang="pt-PT" dirty="0" err="1"/>
              <a:t>Extraction</a:t>
            </a:r>
            <a:endParaRPr lang="pt-PT" dirty="0"/>
          </a:p>
          <a:p>
            <a:endParaRPr lang="pt-PT" dirty="0"/>
          </a:p>
          <a:p>
            <a:pPr marL="0" indent="0">
              <a:buNone/>
            </a:pPr>
            <a:r>
              <a:rPr lang="pt-PT" sz="2000" dirty="0" err="1"/>
              <a:t>Our</a:t>
            </a:r>
            <a:r>
              <a:rPr lang="pt-PT" sz="2000" dirty="0"/>
              <a:t> </a:t>
            </a:r>
            <a:r>
              <a:rPr lang="pt-PT" sz="2000" dirty="0" err="1"/>
              <a:t>function</a:t>
            </a:r>
            <a:r>
              <a:rPr lang="pt-PT" sz="2000" dirty="0"/>
              <a:t> </a:t>
            </a:r>
            <a:r>
              <a:rPr lang="pt-PT" sz="2000" dirty="0" err="1"/>
              <a:t>was</a:t>
            </a:r>
            <a:r>
              <a:rPr lang="pt-PT" sz="2000" dirty="0"/>
              <a:t> </a:t>
            </a:r>
            <a:r>
              <a:rPr lang="pt-PT" sz="2000" dirty="0" err="1"/>
              <a:t>returning</a:t>
            </a:r>
            <a:r>
              <a:rPr lang="pt-PT" sz="2000" dirty="0"/>
              <a:t> </a:t>
            </a:r>
            <a:r>
              <a:rPr lang="pt-PT" sz="2000" dirty="0" err="1"/>
              <a:t>an</a:t>
            </a:r>
            <a:r>
              <a:rPr lang="pt-PT" sz="2000" dirty="0"/>
              <a:t> </a:t>
            </a:r>
            <a:r>
              <a:rPr lang="pt-PT" sz="2000" dirty="0" err="1"/>
              <a:t>array</a:t>
            </a:r>
            <a:r>
              <a:rPr lang="pt-PT" sz="2000" dirty="0"/>
              <a:t> of candidates, </a:t>
            </a:r>
            <a:r>
              <a:rPr lang="pt-PT" sz="2000" dirty="0" err="1"/>
              <a:t>but</a:t>
            </a:r>
            <a:r>
              <a:rPr lang="pt-PT" sz="2000" dirty="0"/>
              <a:t> </a:t>
            </a:r>
            <a:r>
              <a:rPr lang="pt-PT" sz="2000" dirty="0" err="1"/>
              <a:t>with</a:t>
            </a:r>
            <a:r>
              <a:rPr lang="pt-PT" sz="2000" dirty="0"/>
              <a:t> </a:t>
            </a:r>
            <a:r>
              <a:rPr lang="pt-PT" sz="2000" dirty="0" err="1"/>
              <a:t>duplicates</a:t>
            </a:r>
            <a:r>
              <a:rPr lang="pt-PT" sz="2000" dirty="0"/>
              <a:t>.</a:t>
            </a:r>
            <a:endParaRPr lang="pt-PT" dirty="0"/>
          </a:p>
          <a:p>
            <a:pPr marL="0" indent="0">
              <a:buNone/>
            </a:pPr>
            <a:endParaRPr lang="pt-PT" dirty="0"/>
          </a:p>
        </p:txBody>
      </p:sp>
      <p:sp>
        <p:nvSpPr>
          <p:cNvPr id="4" name="Marcador de Posição da Data 3">
            <a:extLst>
              <a:ext uri="{FF2B5EF4-FFF2-40B4-BE49-F238E27FC236}">
                <a16:creationId xmlns:a16="http://schemas.microsoft.com/office/drawing/2014/main" id="{E034191E-AA29-45CB-A3EF-6F846941AD18}"/>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0B6FFAC4-0ECF-4F8C-AFE9-C273DAB7C8F1}"/>
              </a:ext>
            </a:extLst>
          </p:cNvPr>
          <p:cNvSpPr>
            <a:spLocks noGrp="1"/>
          </p:cNvSpPr>
          <p:nvPr>
            <p:ph type="ftr" sz="quarter" idx="11"/>
          </p:nvPr>
        </p:nvSpPr>
        <p:spPr/>
        <p:txBody>
          <a:bodyPr/>
          <a:lstStyle/>
          <a:p>
            <a:r>
              <a:rPr lang="pt-BR"/>
              <a:t>Instituto Superior Técnico </a:t>
            </a:r>
            <a:endParaRPr lang="en-US"/>
          </a:p>
        </p:txBody>
      </p:sp>
      <p:pic>
        <p:nvPicPr>
          <p:cNvPr id="8" name="Imagem 7">
            <a:extLst>
              <a:ext uri="{FF2B5EF4-FFF2-40B4-BE49-F238E27FC236}">
                <a16:creationId xmlns:a16="http://schemas.microsoft.com/office/drawing/2014/main" id="{00B8561A-AA39-4F10-B95F-1A99299F8C7E}"/>
              </a:ext>
            </a:extLst>
          </p:cNvPr>
          <p:cNvPicPr>
            <a:picLocks noChangeAspect="1"/>
          </p:cNvPicPr>
          <p:nvPr/>
        </p:nvPicPr>
        <p:blipFill>
          <a:blip r:embed="rId2"/>
          <a:stretch>
            <a:fillRect/>
          </a:stretch>
        </p:blipFill>
        <p:spPr>
          <a:xfrm>
            <a:off x="1033144" y="5173778"/>
            <a:ext cx="1133475" cy="304800"/>
          </a:xfrm>
          <a:prstGeom prst="rect">
            <a:avLst/>
          </a:prstGeom>
        </p:spPr>
      </p:pic>
      <p:sp>
        <p:nvSpPr>
          <p:cNvPr id="9" name="Sinal de Multiplicação 8">
            <a:extLst>
              <a:ext uri="{FF2B5EF4-FFF2-40B4-BE49-F238E27FC236}">
                <a16:creationId xmlns:a16="http://schemas.microsoft.com/office/drawing/2014/main" id="{21325D78-D9BB-4298-9FF2-9EC111D574DE}"/>
              </a:ext>
            </a:extLst>
          </p:cNvPr>
          <p:cNvSpPr/>
          <p:nvPr/>
        </p:nvSpPr>
        <p:spPr>
          <a:xfrm>
            <a:off x="1884773" y="4752779"/>
            <a:ext cx="843378" cy="71909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PT" dirty="0"/>
          </a:p>
        </p:txBody>
      </p:sp>
      <p:pic>
        <p:nvPicPr>
          <p:cNvPr id="10" name="Imagem 9">
            <a:extLst>
              <a:ext uri="{FF2B5EF4-FFF2-40B4-BE49-F238E27FC236}">
                <a16:creationId xmlns:a16="http://schemas.microsoft.com/office/drawing/2014/main" id="{F9B5B720-9C31-40E3-A056-5133AD2DB928}"/>
              </a:ext>
            </a:extLst>
          </p:cNvPr>
          <p:cNvPicPr>
            <a:picLocks noChangeAspect="1"/>
          </p:cNvPicPr>
          <p:nvPr/>
        </p:nvPicPr>
        <p:blipFill>
          <a:blip r:embed="rId3"/>
          <a:stretch>
            <a:fillRect/>
          </a:stretch>
        </p:blipFill>
        <p:spPr>
          <a:xfrm>
            <a:off x="5019541" y="5195645"/>
            <a:ext cx="2390775" cy="276225"/>
          </a:xfrm>
          <a:prstGeom prst="rect">
            <a:avLst/>
          </a:prstGeom>
        </p:spPr>
      </p:pic>
      <p:pic>
        <p:nvPicPr>
          <p:cNvPr id="7" name="Picture 2" descr="Resultado de imagem para correct symbol png">
            <a:extLst>
              <a:ext uri="{FF2B5EF4-FFF2-40B4-BE49-F238E27FC236}">
                <a16:creationId xmlns:a16="http://schemas.microsoft.com/office/drawing/2014/main" id="{AB4843B9-0F26-448D-AF25-F1C53B6C1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227" y="4678745"/>
            <a:ext cx="762359" cy="762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ítulo 1">
            <a:extLst>
              <a:ext uri="{FF2B5EF4-FFF2-40B4-BE49-F238E27FC236}">
                <a16:creationId xmlns:a16="http://schemas.microsoft.com/office/drawing/2014/main" id="{62AB8CC0-FCCC-43DA-B385-BC872F554FE5}"/>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Feedback</a:t>
            </a:r>
          </a:p>
        </p:txBody>
      </p:sp>
    </p:spTree>
    <p:extLst>
      <p:ext uri="{BB962C8B-B14F-4D97-AF65-F5344CB8AC3E}">
        <p14:creationId xmlns:p14="http://schemas.microsoft.com/office/powerpoint/2010/main" val="2577359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00E9E55-23F1-48BC-9A7A-B6AA312414FC}"/>
              </a:ext>
            </a:extLst>
          </p:cNvPr>
          <p:cNvSpPr>
            <a:spLocks noGrp="1"/>
          </p:cNvSpPr>
          <p:nvPr>
            <p:ph idx="1"/>
          </p:nvPr>
        </p:nvSpPr>
        <p:spPr>
          <a:xfrm>
            <a:off x="743284" y="1531620"/>
            <a:ext cx="7655237" cy="4594543"/>
          </a:xfrm>
        </p:spPr>
        <p:txBody>
          <a:bodyPr/>
          <a:lstStyle/>
          <a:p>
            <a:r>
              <a:rPr lang="pt-PT" dirty="0" err="1"/>
              <a:t>Manually</a:t>
            </a:r>
            <a:r>
              <a:rPr lang="pt-PT" dirty="0"/>
              <a:t> </a:t>
            </a:r>
            <a:r>
              <a:rPr lang="pt-PT" dirty="0" err="1"/>
              <a:t>split</a:t>
            </a:r>
            <a:r>
              <a:rPr lang="pt-PT" dirty="0"/>
              <a:t> the </a:t>
            </a:r>
            <a:r>
              <a:rPr lang="pt-PT" dirty="0" err="1"/>
              <a:t>dataset</a:t>
            </a:r>
            <a:r>
              <a:rPr lang="pt-PT" dirty="0"/>
              <a:t>:</a:t>
            </a:r>
          </a:p>
          <a:p>
            <a:endParaRPr lang="pt-PT" dirty="0"/>
          </a:p>
          <a:p>
            <a:endParaRPr lang="pt-PT" dirty="0"/>
          </a:p>
          <a:p>
            <a:endParaRPr lang="pt-PT" dirty="0"/>
          </a:p>
          <a:p>
            <a:r>
              <a:rPr lang="pt-PT" dirty="0" err="1"/>
              <a:t>Prepossecing</a:t>
            </a:r>
            <a:r>
              <a:rPr lang="pt-PT" dirty="0"/>
              <a:t> the </a:t>
            </a:r>
            <a:r>
              <a:rPr lang="pt-PT" dirty="0" err="1"/>
              <a:t>same</a:t>
            </a:r>
            <a:r>
              <a:rPr lang="pt-PT" dirty="0"/>
              <a:t> </a:t>
            </a:r>
            <a:r>
              <a:rPr lang="pt-PT" dirty="0" err="1"/>
              <a:t>way</a:t>
            </a:r>
            <a:r>
              <a:rPr lang="pt-PT" dirty="0"/>
              <a:t> as in the </a:t>
            </a:r>
            <a:r>
              <a:rPr lang="pt-PT" dirty="0" err="1"/>
              <a:t>previous</a:t>
            </a:r>
            <a:r>
              <a:rPr lang="pt-PT" dirty="0"/>
              <a:t> </a:t>
            </a:r>
            <a:r>
              <a:rPr lang="pt-PT" dirty="0" err="1"/>
              <a:t>exercises</a:t>
            </a:r>
            <a:r>
              <a:rPr lang="pt-PT" dirty="0"/>
              <a:t>.</a:t>
            </a:r>
          </a:p>
          <a:p>
            <a:endParaRPr lang="pt-PT" dirty="0"/>
          </a:p>
        </p:txBody>
      </p:sp>
      <p:sp>
        <p:nvSpPr>
          <p:cNvPr id="4" name="Marcador de Posição da Data 3">
            <a:extLst>
              <a:ext uri="{FF2B5EF4-FFF2-40B4-BE49-F238E27FC236}">
                <a16:creationId xmlns:a16="http://schemas.microsoft.com/office/drawing/2014/main" id="{7CCDADCC-3063-419F-8869-64D5EE6D5340}"/>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FC6E254C-3580-4090-A6B3-769CDE7BF9CB}"/>
              </a:ext>
            </a:extLst>
          </p:cNvPr>
          <p:cNvSpPr>
            <a:spLocks noGrp="1"/>
          </p:cNvSpPr>
          <p:nvPr>
            <p:ph type="ftr" sz="quarter" idx="11"/>
          </p:nvPr>
        </p:nvSpPr>
        <p:spPr/>
        <p:txBody>
          <a:bodyPr/>
          <a:lstStyle/>
          <a:p>
            <a:r>
              <a:rPr lang="pt-BR"/>
              <a:t>Instituto Superior Técnico </a:t>
            </a:r>
            <a:endParaRPr lang="en-US"/>
          </a:p>
        </p:txBody>
      </p:sp>
      <p:sp>
        <p:nvSpPr>
          <p:cNvPr id="10" name="Retângulo Arredondado 9">
            <a:extLst>
              <a:ext uri="{FF2B5EF4-FFF2-40B4-BE49-F238E27FC236}">
                <a16:creationId xmlns:a16="http://schemas.microsoft.com/office/drawing/2014/main" id="{4ED79E87-0F65-4C4E-B91C-169FB6DE76CF}"/>
              </a:ext>
            </a:extLst>
          </p:cNvPr>
          <p:cNvSpPr/>
          <p:nvPr/>
        </p:nvSpPr>
        <p:spPr>
          <a:xfrm>
            <a:off x="1853255" y="2483234"/>
            <a:ext cx="2115879" cy="5708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PT" dirty="0"/>
              <a:t>TRAIN (90%)</a:t>
            </a:r>
          </a:p>
        </p:txBody>
      </p:sp>
      <p:sp>
        <p:nvSpPr>
          <p:cNvPr id="11" name="Retângulo Arredondado 10">
            <a:extLst>
              <a:ext uri="{FF2B5EF4-FFF2-40B4-BE49-F238E27FC236}">
                <a16:creationId xmlns:a16="http://schemas.microsoft.com/office/drawing/2014/main" id="{290AA548-56EE-4F4C-8C6F-152D95B7E4F6}"/>
              </a:ext>
            </a:extLst>
          </p:cNvPr>
          <p:cNvSpPr/>
          <p:nvPr/>
        </p:nvSpPr>
        <p:spPr>
          <a:xfrm>
            <a:off x="5475345" y="2483234"/>
            <a:ext cx="2115879" cy="5708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t-PT" dirty="0"/>
              <a:t>TEST (10%)</a:t>
            </a:r>
          </a:p>
        </p:txBody>
      </p:sp>
      <p:sp>
        <p:nvSpPr>
          <p:cNvPr id="12" name="Título 1">
            <a:extLst>
              <a:ext uri="{FF2B5EF4-FFF2-40B4-BE49-F238E27FC236}">
                <a16:creationId xmlns:a16="http://schemas.microsoft.com/office/drawing/2014/main" id="{D6ACC94F-92DD-4758-97B4-C3AD2819C34B}"/>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4 – </a:t>
            </a:r>
            <a:r>
              <a:rPr lang="pt-PT" dirty="0" err="1"/>
              <a:t>Supervised</a:t>
            </a:r>
            <a:r>
              <a:rPr lang="pt-PT" dirty="0"/>
              <a:t> </a:t>
            </a:r>
            <a:r>
              <a:rPr lang="pt-PT" dirty="0" err="1"/>
              <a:t>Approach</a:t>
            </a:r>
            <a:r>
              <a:rPr lang="pt-PT" dirty="0"/>
              <a:t> </a:t>
            </a:r>
          </a:p>
        </p:txBody>
      </p:sp>
    </p:spTree>
    <p:extLst>
      <p:ext uri="{BB962C8B-B14F-4D97-AF65-F5344CB8AC3E}">
        <p14:creationId xmlns:p14="http://schemas.microsoft.com/office/powerpoint/2010/main" val="273277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99D6FE2A-818D-6947-9884-958350740479}"/>
              </a:ext>
            </a:extLst>
          </p:cNvPr>
          <p:cNvSpPr>
            <a:spLocks noGrp="1"/>
          </p:cNvSpPr>
          <p:nvPr>
            <p:ph idx="1"/>
          </p:nvPr>
        </p:nvSpPr>
        <p:spPr>
          <a:xfrm>
            <a:off x="743284" y="1432560"/>
            <a:ext cx="7655237" cy="4693603"/>
          </a:xfrm>
        </p:spPr>
        <p:txBody>
          <a:bodyPr/>
          <a:lstStyle/>
          <a:p>
            <a:pPr marL="0" indent="0">
              <a:buNone/>
            </a:pPr>
            <a:r>
              <a:rPr lang="pt-PT" dirty="0" err="1"/>
              <a:t>We</a:t>
            </a:r>
            <a:r>
              <a:rPr lang="pt-PT" dirty="0"/>
              <a:t> </a:t>
            </a:r>
            <a:r>
              <a:rPr lang="pt-PT" dirty="0" err="1"/>
              <a:t>used</a:t>
            </a:r>
            <a:r>
              <a:rPr lang="pt-PT" dirty="0"/>
              <a:t> the </a:t>
            </a:r>
            <a:r>
              <a:rPr lang="pt-PT" dirty="0" err="1"/>
              <a:t>Perceptron</a:t>
            </a:r>
            <a:r>
              <a:rPr lang="pt-PT" dirty="0"/>
              <a:t> </a:t>
            </a:r>
            <a:r>
              <a:rPr lang="pt-PT" dirty="0" err="1"/>
              <a:t>algorithm</a:t>
            </a:r>
            <a:r>
              <a:rPr lang="pt-PT" dirty="0"/>
              <a:t>.</a:t>
            </a:r>
          </a:p>
          <a:p>
            <a:pPr marL="0" indent="0">
              <a:buNone/>
            </a:pPr>
            <a:endParaRPr lang="pt-PT" dirty="0"/>
          </a:p>
          <a:p>
            <a:pPr marL="0" indent="0">
              <a:buNone/>
            </a:pPr>
            <a:r>
              <a:rPr lang="pt-PT" dirty="0" err="1"/>
              <a:t>Features</a:t>
            </a:r>
            <a:r>
              <a:rPr lang="pt-PT" dirty="0"/>
              <a:t> : TFIDF score, </a:t>
            </a:r>
            <a:r>
              <a:rPr lang="pt-PT" dirty="0" err="1"/>
              <a:t>number</a:t>
            </a:r>
            <a:r>
              <a:rPr lang="pt-PT" dirty="0"/>
              <a:t> of </a:t>
            </a:r>
            <a:r>
              <a:rPr lang="pt-PT" dirty="0" err="1"/>
              <a:t>words</a:t>
            </a:r>
            <a:r>
              <a:rPr lang="pt-PT" dirty="0"/>
              <a:t>, </a:t>
            </a:r>
            <a:r>
              <a:rPr lang="pt-PT" dirty="0" err="1"/>
              <a:t>position</a:t>
            </a:r>
            <a:r>
              <a:rPr lang="pt-PT" dirty="0"/>
              <a:t> in </a:t>
            </a:r>
            <a:r>
              <a:rPr lang="pt-PT" dirty="0" err="1"/>
              <a:t>document</a:t>
            </a:r>
            <a:r>
              <a:rPr lang="pt-PT" dirty="0"/>
              <a:t>.</a:t>
            </a:r>
          </a:p>
          <a:p>
            <a:pPr marL="0" indent="0">
              <a:buNone/>
            </a:pPr>
            <a:endParaRPr lang="pt-PT" dirty="0"/>
          </a:p>
          <a:p>
            <a:pPr marL="0" indent="0">
              <a:buNone/>
            </a:pPr>
            <a:r>
              <a:rPr lang="pt-PT" dirty="0"/>
              <a:t>Training:</a:t>
            </a:r>
          </a:p>
          <a:p>
            <a:pPr marL="0" indent="0">
              <a:buNone/>
            </a:pPr>
            <a:r>
              <a:rPr lang="pt-PT" dirty="0"/>
              <a:t>10000 </a:t>
            </a:r>
            <a:r>
              <a:rPr lang="pt-PT" dirty="0" err="1"/>
              <a:t>epochs</a:t>
            </a:r>
            <a:r>
              <a:rPr lang="pt-PT" dirty="0"/>
              <a:t> </a:t>
            </a:r>
            <a:r>
              <a:rPr lang="pt-PT" dirty="0" err="1"/>
              <a:t>and</a:t>
            </a:r>
            <a:r>
              <a:rPr lang="pt-PT" dirty="0"/>
              <a:t> a </a:t>
            </a:r>
            <a:r>
              <a:rPr lang="pt-PT" dirty="0" err="1"/>
              <a:t>learning</a:t>
            </a:r>
            <a:r>
              <a:rPr lang="pt-PT" dirty="0"/>
              <a:t> rate of 0.01</a:t>
            </a:r>
          </a:p>
          <a:p>
            <a:pPr marL="0" indent="0">
              <a:buNone/>
            </a:pPr>
            <a:endParaRPr lang="pt-PT" dirty="0"/>
          </a:p>
        </p:txBody>
      </p:sp>
      <p:sp>
        <p:nvSpPr>
          <p:cNvPr id="4" name="Marcador de Posição da Data 3">
            <a:extLst>
              <a:ext uri="{FF2B5EF4-FFF2-40B4-BE49-F238E27FC236}">
                <a16:creationId xmlns:a16="http://schemas.microsoft.com/office/drawing/2014/main" id="{D4D4C9A4-3997-A345-BF2C-5C7410AB29AE}"/>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5F2F61DC-36BC-A248-8184-53F0F36D038A}"/>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EC644BD8-9A41-4E99-BF4E-3E3F68491C77}"/>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4 – </a:t>
            </a:r>
            <a:r>
              <a:rPr lang="pt-PT" dirty="0" err="1"/>
              <a:t>Supervised</a:t>
            </a:r>
            <a:r>
              <a:rPr lang="pt-PT" dirty="0"/>
              <a:t> </a:t>
            </a:r>
            <a:r>
              <a:rPr lang="pt-PT" dirty="0" err="1"/>
              <a:t>Approach</a:t>
            </a:r>
            <a:r>
              <a:rPr lang="pt-PT" dirty="0"/>
              <a:t> </a:t>
            </a:r>
          </a:p>
        </p:txBody>
      </p:sp>
    </p:spTree>
    <p:extLst>
      <p:ext uri="{BB962C8B-B14F-4D97-AF65-F5344CB8AC3E}">
        <p14:creationId xmlns:p14="http://schemas.microsoft.com/office/powerpoint/2010/main" val="382812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4C66DDB8-EAE4-4FC0-9A96-8ABCB211E3C6}"/>
              </a:ext>
            </a:extLst>
          </p:cNvPr>
          <p:cNvSpPr>
            <a:spLocks noGrp="1"/>
          </p:cNvSpPr>
          <p:nvPr>
            <p:ph idx="1"/>
          </p:nvPr>
        </p:nvSpPr>
        <p:spPr>
          <a:xfrm>
            <a:off x="743284" y="1432560"/>
            <a:ext cx="7655237" cy="4693603"/>
          </a:xfrm>
        </p:spPr>
        <p:txBody>
          <a:bodyPr/>
          <a:lstStyle/>
          <a:p>
            <a:pPr marL="0" indent="0">
              <a:buNone/>
            </a:pPr>
            <a:r>
              <a:rPr lang="pt-PT" b="1" dirty="0" err="1"/>
              <a:t>Problems</a:t>
            </a:r>
            <a:r>
              <a:rPr lang="pt-PT" b="1" dirty="0"/>
              <a:t>:</a:t>
            </a:r>
          </a:p>
          <a:p>
            <a:r>
              <a:rPr lang="pt-PT" dirty="0" err="1"/>
              <a:t>Not</a:t>
            </a:r>
            <a:r>
              <a:rPr lang="pt-PT" dirty="0"/>
              <a:t> </a:t>
            </a:r>
            <a:r>
              <a:rPr lang="pt-PT" dirty="0" err="1"/>
              <a:t>making</a:t>
            </a:r>
            <a:r>
              <a:rPr lang="pt-PT" dirty="0"/>
              <a:t> </a:t>
            </a:r>
            <a:r>
              <a:rPr lang="pt-PT" dirty="0" err="1"/>
              <a:t>predictions</a:t>
            </a:r>
            <a:r>
              <a:rPr lang="pt-PT" dirty="0"/>
              <a:t> </a:t>
            </a:r>
            <a:r>
              <a:rPr lang="pt-PT" dirty="0" err="1"/>
              <a:t>based</a:t>
            </a:r>
            <a:r>
              <a:rPr lang="pt-PT" dirty="0"/>
              <a:t> </a:t>
            </a:r>
            <a:r>
              <a:rPr lang="pt-PT" dirty="0" err="1"/>
              <a:t>on</a:t>
            </a:r>
            <a:r>
              <a:rPr lang="pt-PT" dirty="0"/>
              <a:t> the </a:t>
            </a:r>
            <a:r>
              <a:rPr lang="pt-PT" dirty="0" err="1"/>
              <a:t>probabilities</a:t>
            </a:r>
            <a:r>
              <a:rPr lang="pt-PT" dirty="0"/>
              <a:t> </a:t>
            </a:r>
            <a:r>
              <a:rPr lang="pt-PT" dirty="0" err="1"/>
              <a:t>returned</a:t>
            </a:r>
            <a:r>
              <a:rPr lang="pt-PT" dirty="0"/>
              <a:t> </a:t>
            </a:r>
            <a:r>
              <a:rPr lang="pt-PT" dirty="0" err="1"/>
              <a:t>by</a:t>
            </a:r>
            <a:r>
              <a:rPr lang="pt-PT" dirty="0"/>
              <a:t> the </a:t>
            </a:r>
            <a:r>
              <a:rPr lang="pt-PT" dirty="0" err="1"/>
              <a:t>classifier</a:t>
            </a:r>
            <a:r>
              <a:rPr lang="pt-PT" dirty="0"/>
              <a:t>.</a:t>
            </a:r>
          </a:p>
          <a:p>
            <a:endParaRPr lang="pt-PT" dirty="0"/>
          </a:p>
          <a:p>
            <a:pPr marL="0" indent="0">
              <a:buNone/>
            </a:pPr>
            <a:r>
              <a:rPr lang="pt-PT" dirty="0" err="1"/>
              <a:t>What</a:t>
            </a:r>
            <a:r>
              <a:rPr lang="pt-PT" dirty="0"/>
              <a:t> </a:t>
            </a:r>
            <a:r>
              <a:rPr lang="pt-PT" dirty="0" err="1"/>
              <a:t>we</a:t>
            </a:r>
            <a:r>
              <a:rPr lang="pt-PT" dirty="0"/>
              <a:t> </a:t>
            </a:r>
            <a:r>
              <a:rPr lang="pt-PT" dirty="0" err="1"/>
              <a:t>did</a:t>
            </a:r>
            <a:r>
              <a:rPr lang="pt-PT" dirty="0"/>
              <a:t> </a:t>
            </a:r>
            <a:r>
              <a:rPr lang="pt-PT" dirty="0" err="1"/>
              <a:t>was</a:t>
            </a:r>
            <a:r>
              <a:rPr lang="pt-PT" dirty="0"/>
              <a:t> </a:t>
            </a:r>
            <a:r>
              <a:rPr lang="pt-PT" dirty="0" err="1"/>
              <a:t>just</a:t>
            </a:r>
            <a:r>
              <a:rPr lang="pt-PT" dirty="0"/>
              <a:t> </a:t>
            </a:r>
            <a:r>
              <a:rPr lang="pt-PT" dirty="0" err="1"/>
              <a:t>get</a:t>
            </a:r>
            <a:r>
              <a:rPr lang="pt-PT" dirty="0"/>
              <a:t> </a:t>
            </a:r>
            <a:r>
              <a:rPr lang="pt-PT" dirty="0" err="1"/>
              <a:t>the</a:t>
            </a:r>
            <a:r>
              <a:rPr lang="pt-PT" dirty="0"/>
              <a:t> </a:t>
            </a:r>
            <a:r>
              <a:rPr lang="pt-PT" dirty="0" err="1"/>
              <a:t>class</a:t>
            </a:r>
            <a:r>
              <a:rPr lang="pt-PT" dirty="0"/>
              <a:t> </a:t>
            </a:r>
            <a:r>
              <a:rPr lang="pt-PT" dirty="0" err="1"/>
              <a:t>label</a:t>
            </a:r>
            <a:r>
              <a:rPr lang="pt-PT" dirty="0"/>
              <a:t> </a:t>
            </a:r>
            <a:r>
              <a:rPr lang="pt-PT" dirty="0" err="1"/>
              <a:t>that</a:t>
            </a:r>
            <a:r>
              <a:rPr lang="pt-PT" dirty="0"/>
              <a:t> </a:t>
            </a:r>
            <a:r>
              <a:rPr lang="pt-PT" dirty="0" err="1"/>
              <a:t>corresponded</a:t>
            </a:r>
            <a:r>
              <a:rPr lang="pt-PT" dirty="0"/>
              <a:t> to </a:t>
            </a:r>
            <a:r>
              <a:rPr lang="pt-PT" dirty="0" err="1"/>
              <a:t>the</a:t>
            </a:r>
            <a:r>
              <a:rPr lang="pt-PT" dirty="0"/>
              <a:t> </a:t>
            </a:r>
            <a:r>
              <a:rPr lang="pt-PT" dirty="0" err="1"/>
              <a:t>class</a:t>
            </a:r>
            <a:r>
              <a:rPr lang="pt-PT" dirty="0"/>
              <a:t> </a:t>
            </a:r>
            <a:r>
              <a:rPr lang="pt-PT" dirty="0" err="1"/>
              <a:t>with</a:t>
            </a:r>
            <a:r>
              <a:rPr lang="pt-PT" dirty="0"/>
              <a:t> </a:t>
            </a:r>
            <a:r>
              <a:rPr lang="pt-PT" dirty="0" err="1"/>
              <a:t>the</a:t>
            </a:r>
            <a:r>
              <a:rPr lang="pt-PT" dirty="0"/>
              <a:t> </a:t>
            </a:r>
            <a:r>
              <a:rPr lang="pt-PT" dirty="0" err="1"/>
              <a:t>highest</a:t>
            </a:r>
            <a:r>
              <a:rPr lang="pt-PT" dirty="0"/>
              <a:t> </a:t>
            </a:r>
            <a:r>
              <a:rPr lang="pt-PT" dirty="0" err="1"/>
              <a:t>probability</a:t>
            </a:r>
            <a:r>
              <a:rPr lang="pt-PT" dirty="0"/>
              <a:t>.</a:t>
            </a:r>
          </a:p>
        </p:txBody>
      </p:sp>
      <p:sp>
        <p:nvSpPr>
          <p:cNvPr id="4" name="Marcador de Posição da Data 3">
            <a:extLst>
              <a:ext uri="{FF2B5EF4-FFF2-40B4-BE49-F238E27FC236}">
                <a16:creationId xmlns:a16="http://schemas.microsoft.com/office/drawing/2014/main" id="{6028EE32-C905-4D49-B886-51ABF5718FEA}"/>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F90B3546-A3F0-42AB-B7F5-08C9A73F9734}"/>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261687E2-6071-4956-9564-50EDA6F07D68}"/>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4 – Feedback</a:t>
            </a:r>
          </a:p>
        </p:txBody>
      </p:sp>
    </p:spTree>
    <p:extLst>
      <p:ext uri="{BB962C8B-B14F-4D97-AF65-F5344CB8AC3E}">
        <p14:creationId xmlns:p14="http://schemas.microsoft.com/office/powerpoint/2010/main" val="1343111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A3EB6-F8C5-4A2D-A28D-FBC069ED3A31}"/>
              </a:ext>
            </a:extLst>
          </p:cNvPr>
          <p:cNvSpPr>
            <a:spLocks noGrp="1"/>
          </p:cNvSpPr>
          <p:nvPr>
            <p:ph type="title"/>
          </p:nvPr>
        </p:nvSpPr>
        <p:spPr>
          <a:xfrm>
            <a:off x="743284" y="2994818"/>
            <a:ext cx="7655237" cy="868363"/>
          </a:xfrm>
        </p:spPr>
        <p:txBody>
          <a:bodyPr/>
          <a:lstStyle/>
          <a:p>
            <a:pPr algn="ctr"/>
            <a:r>
              <a:rPr lang="pt-PT" dirty="0" err="1"/>
              <a:t>Second</a:t>
            </a:r>
            <a:r>
              <a:rPr lang="pt-PT" dirty="0"/>
              <a:t> </a:t>
            </a:r>
            <a:r>
              <a:rPr lang="pt-PT" dirty="0" err="1"/>
              <a:t>Part</a:t>
            </a:r>
            <a:endParaRPr lang="pt-PT" dirty="0"/>
          </a:p>
        </p:txBody>
      </p:sp>
      <p:sp>
        <p:nvSpPr>
          <p:cNvPr id="4" name="Marcador de Posição da Data 3">
            <a:extLst>
              <a:ext uri="{FF2B5EF4-FFF2-40B4-BE49-F238E27FC236}">
                <a16:creationId xmlns:a16="http://schemas.microsoft.com/office/drawing/2014/main" id="{EF885403-BFE3-4113-A5AE-6E6B2497342A}"/>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B45D1C77-9632-4ECC-AC74-144B624402C8}"/>
              </a:ext>
            </a:extLst>
          </p:cNvPr>
          <p:cNvSpPr>
            <a:spLocks noGrp="1"/>
          </p:cNvSpPr>
          <p:nvPr>
            <p:ph type="ftr" sz="quarter" idx="11"/>
          </p:nvPr>
        </p:nvSpPr>
        <p:spPr/>
        <p:txBody>
          <a:bodyPr/>
          <a:lstStyle/>
          <a:p>
            <a:r>
              <a:rPr lang="pt-BR"/>
              <a:t>Instituto Superior Técnico </a:t>
            </a:r>
            <a:endParaRPr lang="en-US"/>
          </a:p>
        </p:txBody>
      </p:sp>
    </p:spTree>
    <p:extLst>
      <p:ext uri="{BB962C8B-B14F-4D97-AF65-F5344CB8AC3E}">
        <p14:creationId xmlns:p14="http://schemas.microsoft.com/office/powerpoint/2010/main" val="221884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8B069-B265-4877-92C7-2D9613B9645F}"/>
              </a:ext>
            </a:extLst>
          </p:cNvPr>
          <p:cNvSpPr>
            <a:spLocks noGrp="1"/>
          </p:cNvSpPr>
          <p:nvPr>
            <p:ph type="title"/>
          </p:nvPr>
        </p:nvSpPr>
        <p:spPr>
          <a:xfrm>
            <a:off x="2192182" y="165438"/>
            <a:ext cx="6818654" cy="997537"/>
          </a:xfrm>
        </p:spPr>
        <p:txBody>
          <a:bodyPr>
            <a:normAutofit fontScale="90000"/>
          </a:bodyPr>
          <a:lstStyle/>
          <a:p>
            <a:r>
              <a:rPr lang="pt-PT" dirty="0" err="1"/>
              <a:t>Exercise</a:t>
            </a:r>
            <a:r>
              <a:rPr lang="pt-PT" dirty="0"/>
              <a:t> 1 – </a:t>
            </a:r>
            <a:r>
              <a:rPr lang="pt-PT" dirty="0" err="1"/>
              <a:t>Simple</a:t>
            </a:r>
            <a:r>
              <a:rPr lang="pt-PT" dirty="0"/>
              <a:t> PR </a:t>
            </a:r>
            <a:r>
              <a:rPr lang="pt-PT" dirty="0" err="1"/>
              <a:t>approach</a:t>
            </a:r>
            <a:endParaRPr lang="pt-PT" dirty="0"/>
          </a:p>
        </p:txBody>
      </p:sp>
      <p:sp>
        <p:nvSpPr>
          <p:cNvPr id="3" name="Marcador de Posição de Conteúdo 2">
            <a:extLst>
              <a:ext uri="{FF2B5EF4-FFF2-40B4-BE49-F238E27FC236}">
                <a16:creationId xmlns:a16="http://schemas.microsoft.com/office/drawing/2014/main" id="{FC69CB1E-C75F-4F24-A42A-DE4654FD8E0E}"/>
              </a:ext>
            </a:extLst>
          </p:cNvPr>
          <p:cNvSpPr>
            <a:spLocks noGrp="1"/>
          </p:cNvSpPr>
          <p:nvPr>
            <p:ph idx="1"/>
          </p:nvPr>
        </p:nvSpPr>
        <p:spPr>
          <a:xfrm>
            <a:off x="743284" y="1447060"/>
            <a:ext cx="7655237" cy="4679103"/>
          </a:xfrm>
        </p:spPr>
        <p:txBody>
          <a:bodyPr>
            <a:normAutofit fontScale="70000" lnSpcReduction="20000"/>
          </a:bodyPr>
          <a:lstStyle/>
          <a:p>
            <a:pPr marL="0" indent="0">
              <a:buNone/>
            </a:pPr>
            <a:r>
              <a:rPr lang="pt-PT" dirty="0" err="1"/>
              <a:t>Preprocessed</a:t>
            </a:r>
            <a:r>
              <a:rPr lang="pt-PT" dirty="0"/>
              <a:t> the </a:t>
            </a:r>
            <a:r>
              <a:rPr lang="pt-PT" dirty="0" err="1"/>
              <a:t>document</a:t>
            </a:r>
            <a:r>
              <a:rPr lang="pt-PT" dirty="0"/>
              <a:t> </a:t>
            </a:r>
            <a:r>
              <a:rPr lang="pt-PT" dirty="0" err="1"/>
              <a:t>by</a:t>
            </a:r>
            <a:r>
              <a:rPr lang="pt-PT" dirty="0"/>
              <a:t> </a:t>
            </a:r>
            <a:r>
              <a:rPr lang="pt-PT" dirty="0" err="1"/>
              <a:t>removing</a:t>
            </a:r>
            <a:r>
              <a:rPr lang="pt-PT" dirty="0"/>
              <a:t> </a:t>
            </a:r>
            <a:r>
              <a:rPr lang="pt-PT" dirty="0" err="1"/>
              <a:t>stopwords</a:t>
            </a:r>
            <a:r>
              <a:rPr lang="pt-PT" dirty="0"/>
              <a:t> </a:t>
            </a:r>
            <a:r>
              <a:rPr lang="pt-PT" dirty="0" err="1"/>
              <a:t>and</a:t>
            </a:r>
            <a:r>
              <a:rPr lang="pt-PT" dirty="0"/>
              <a:t> </a:t>
            </a:r>
            <a:r>
              <a:rPr lang="pt-PT" dirty="0" err="1"/>
              <a:t>lowercasing</a:t>
            </a:r>
            <a:r>
              <a:rPr lang="pt-PT" dirty="0"/>
              <a:t>. </a:t>
            </a:r>
          </a:p>
          <a:p>
            <a:pPr marL="0" indent="0">
              <a:buNone/>
            </a:pPr>
            <a:endParaRPr lang="pt-PT" dirty="0"/>
          </a:p>
          <a:p>
            <a:pPr marL="0" indent="0">
              <a:buNone/>
            </a:pPr>
            <a:r>
              <a:rPr lang="pt-PT" dirty="0"/>
              <a:t>Split </a:t>
            </a:r>
            <a:r>
              <a:rPr lang="pt-PT" dirty="0" err="1"/>
              <a:t>into</a:t>
            </a:r>
            <a:r>
              <a:rPr lang="pt-PT" dirty="0"/>
              <a:t> </a:t>
            </a:r>
            <a:r>
              <a:rPr lang="pt-PT" dirty="0" err="1"/>
              <a:t>sentences</a:t>
            </a:r>
            <a:r>
              <a:rPr lang="pt-PT" dirty="0"/>
              <a:t> (</a:t>
            </a:r>
            <a:r>
              <a:rPr lang="pt-PT" dirty="0" err="1"/>
              <a:t>using</a:t>
            </a:r>
            <a:r>
              <a:rPr lang="pt-PT" dirty="0"/>
              <a:t> </a:t>
            </a:r>
            <a:r>
              <a:rPr lang="pt-PT" dirty="0" err="1"/>
              <a:t>punkt</a:t>
            </a:r>
            <a:r>
              <a:rPr lang="pt-PT" dirty="0"/>
              <a:t> </a:t>
            </a:r>
            <a:r>
              <a:rPr lang="pt-PT" dirty="0" err="1"/>
              <a:t>tokenizer</a:t>
            </a:r>
            <a:r>
              <a:rPr lang="pt-PT" dirty="0"/>
              <a:t>, </a:t>
            </a:r>
            <a:r>
              <a:rPr lang="pt-PT" dirty="0" err="1"/>
              <a:t>pre-trained</a:t>
            </a:r>
            <a:r>
              <a:rPr lang="pt-PT" dirty="0"/>
              <a:t> </a:t>
            </a:r>
            <a:r>
              <a:rPr lang="pt-PT" dirty="0" err="1"/>
              <a:t>model</a:t>
            </a:r>
            <a:r>
              <a:rPr lang="pt-PT" dirty="0"/>
              <a:t> </a:t>
            </a:r>
            <a:r>
              <a:rPr lang="pt-PT" dirty="0" err="1"/>
              <a:t>that</a:t>
            </a:r>
            <a:r>
              <a:rPr lang="pt-PT" dirty="0"/>
              <a:t> </a:t>
            </a:r>
            <a:r>
              <a:rPr lang="pt-PT" dirty="0" err="1"/>
              <a:t>avoids</a:t>
            </a:r>
            <a:r>
              <a:rPr lang="pt-PT" dirty="0"/>
              <a:t> </a:t>
            </a:r>
            <a:r>
              <a:rPr lang="pt-PT" dirty="0" err="1"/>
              <a:t>problems</a:t>
            </a:r>
            <a:r>
              <a:rPr lang="pt-PT" dirty="0"/>
              <a:t> </a:t>
            </a:r>
            <a:r>
              <a:rPr lang="pt-PT" dirty="0" err="1"/>
              <a:t>such</a:t>
            </a:r>
            <a:r>
              <a:rPr lang="pt-PT" dirty="0"/>
              <a:t> as Mr. John, </a:t>
            </a:r>
            <a:r>
              <a:rPr lang="pt-PT" dirty="0" err="1"/>
              <a:t>Ph.D</a:t>
            </a:r>
            <a:r>
              <a:rPr lang="pt-PT" dirty="0"/>
              <a:t>, </a:t>
            </a:r>
            <a:r>
              <a:rPr lang="pt-PT" dirty="0" err="1"/>
              <a:t>sentences</a:t>
            </a:r>
            <a:r>
              <a:rPr lang="pt-PT" dirty="0"/>
              <a:t> </a:t>
            </a:r>
            <a:r>
              <a:rPr lang="pt-PT" dirty="0" err="1"/>
              <a:t>starting</a:t>
            </a:r>
            <a:r>
              <a:rPr lang="pt-PT" dirty="0"/>
              <a:t> </a:t>
            </a:r>
            <a:r>
              <a:rPr lang="pt-PT" dirty="0" err="1"/>
              <a:t>with</a:t>
            </a:r>
            <a:r>
              <a:rPr lang="pt-PT" dirty="0"/>
              <a:t> </a:t>
            </a:r>
            <a:r>
              <a:rPr lang="pt-PT" dirty="0" err="1"/>
              <a:t>lowercase</a:t>
            </a:r>
            <a:r>
              <a:rPr lang="pt-PT" dirty="0"/>
              <a:t>, etc…)</a:t>
            </a:r>
          </a:p>
          <a:p>
            <a:pPr marL="0" indent="0">
              <a:buNone/>
            </a:pPr>
            <a:endParaRPr lang="pt-PT" dirty="0"/>
          </a:p>
          <a:p>
            <a:pPr marL="0" indent="0">
              <a:buNone/>
            </a:pPr>
            <a:r>
              <a:rPr lang="pt-PT" dirty="0" err="1"/>
              <a:t>CountVectorizer</a:t>
            </a:r>
            <a:r>
              <a:rPr lang="pt-PT" dirty="0"/>
              <a:t> to </a:t>
            </a:r>
            <a:r>
              <a:rPr lang="pt-PT" dirty="0" err="1"/>
              <a:t>extract</a:t>
            </a:r>
            <a:r>
              <a:rPr lang="pt-PT" dirty="0"/>
              <a:t> </a:t>
            </a:r>
            <a:r>
              <a:rPr lang="pt-PT" dirty="0" err="1"/>
              <a:t>ngrams</a:t>
            </a:r>
            <a:r>
              <a:rPr lang="pt-PT" dirty="0"/>
              <a:t> – strips </a:t>
            </a:r>
            <a:r>
              <a:rPr lang="pt-PT" dirty="0" err="1"/>
              <a:t>punctuation</a:t>
            </a:r>
            <a:r>
              <a:rPr lang="pt-PT" dirty="0"/>
              <a:t>.</a:t>
            </a:r>
          </a:p>
          <a:p>
            <a:pPr marL="0" indent="0">
              <a:buNone/>
            </a:pPr>
            <a:endParaRPr lang="pt-PT" dirty="0"/>
          </a:p>
          <a:p>
            <a:pPr marL="0" indent="0">
              <a:buNone/>
            </a:pPr>
            <a:r>
              <a:rPr lang="pt-PT" dirty="0" err="1"/>
              <a:t>Used</a:t>
            </a:r>
            <a:r>
              <a:rPr lang="pt-PT" dirty="0"/>
              <a:t> </a:t>
            </a:r>
            <a:r>
              <a:rPr lang="pt-PT" dirty="0" err="1"/>
              <a:t>NetworkX</a:t>
            </a:r>
            <a:r>
              <a:rPr lang="pt-PT" dirty="0"/>
              <a:t> package. </a:t>
            </a:r>
            <a:r>
              <a:rPr lang="pt-PT" dirty="0" err="1"/>
              <a:t>Unweighted</a:t>
            </a:r>
            <a:r>
              <a:rPr lang="pt-PT" dirty="0"/>
              <a:t> </a:t>
            </a:r>
            <a:r>
              <a:rPr lang="pt-PT" dirty="0" err="1"/>
              <a:t>graph</a:t>
            </a:r>
            <a:r>
              <a:rPr lang="pt-PT" dirty="0"/>
              <a:t>:</a:t>
            </a:r>
          </a:p>
          <a:p>
            <a:pPr lvl="1"/>
            <a:r>
              <a:rPr lang="pt-PT" dirty="0" err="1"/>
              <a:t>Damping</a:t>
            </a:r>
            <a:r>
              <a:rPr lang="pt-PT" dirty="0"/>
              <a:t> </a:t>
            </a:r>
            <a:r>
              <a:rPr lang="pt-PT" dirty="0" err="1"/>
              <a:t>factor</a:t>
            </a:r>
            <a:r>
              <a:rPr lang="pt-PT" dirty="0"/>
              <a:t> of 85% (d = 15%);</a:t>
            </a:r>
          </a:p>
          <a:p>
            <a:pPr lvl="1"/>
            <a:r>
              <a:rPr lang="pt-PT" dirty="0"/>
              <a:t>Nodes: candidates;</a:t>
            </a:r>
          </a:p>
          <a:p>
            <a:pPr lvl="1"/>
            <a:r>
              <a:rPr lang="pt-PT" dirty="0" err="1"/>
              <a:t>Edges</a:t>
            </a:r>
            <a:r>
              <a:rPr lang="pt-PT" dirty="0"/>
              <a:t>: </a:t>
            </a:r>
            <a:r>
              <a:rPr lang="pt-PT" dirty="0" err="1"/>
              <a:t>represent</a:t>
            </a:r>
            <a:r>
              <a:rPr lang="pt-PT" dirty="0"/>
              <a:t> </a:t>
            </a:r>
            <a:r>
              <a:rPr lang="pt-PT" dirty="0" err="1"/>
              <a:t>co-occurence</a:t>
            </a:r>
            <a:r>
              <a:rPr lang="pt-PT" dirty="0"/>
              <a:t> in the </a:t>
            </a:r>
            <a:r>
              <a:rPr lang="pt-PT" dirty="0" err="1"/>
              <a:t>same</a:t>
            </a:r>
            <a:r>
              <a:rPr lang="pt-PT" dirty="0"/>
              <a:t> </a:t>
            </a:r>
            <a:r>
              <a:rPr lang="pt-PT" dirty="0" err="1"/>
              <a:t>sentence</a:t>
            </a:r>
            <a:r>
              <a:rPr lang="pt-PT" dirty="0"/>
              <a:t>.</a:t>
            </a:r>
          </a:p>
        </p:txBody>
      </p:sp>
      <p:sp>
        <p:nvSpPr>
          <p:cNvPr id="4" name="Marcador de Posição da Data 3">
            <a:extLst>
              <a:ext uri="{FF2B5EF4-FFF2-40B4-BE49-F238E27FC236}">
                <a16:creationId xmlns:a16="http://schemas.microsoft.com/office/drawing/2014/main" id="{B809BAD3-2E37-4C49-8141-8891FA33CB6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E666F601-FCFD-4A56-9D22-58AB0CA4A504}"/>
              </a:ext>
            </a:extLst>
          </p:cNvPr>
          <p:cNvSpPr>
            <a:spLocks noGrp="1"/>
          </p:cNvSpPr>
          <p:nvPr>
            <p:ph type="ftr" sz="quarter" idx="11"/>
          </p:nvPr>
        </p:nvSpPr>
        <p:spPr/>
        <p:txBody>
          <a:bodyPr/>
          <a:lstStyle/>
          <a:p>
            <a:r>
              <a:rPr lang="pt-BR"/>
              <a:t>Instituto Superior Técnico </a:t>
            </a:r>
            <a:endParaRPr lang="en-US"/>
          </a:p>
        </p:txBody>
      </p:sp>
    </p:spTree>
    <p:extLst>
      <p:ext uri="{BB962C8B-B14F-4D97-AF65-F5344CB8AC3E}">
        <p14:creationId xmlns:p14="http://schemas.microsoft.com/office/powerpoint/2010/main" val="367759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a Data 3">
            <a:extLst>
              <a:ext uri="{FF2B5EF4-FFF2-40B4-BE49-F238E27FC236}">
                <a16:creationId xmlns:a16="http://schemas.microsoft.com/office/drawing/2014/main" id="{B809BAD3-2E37-4C49-8141-8891FA33CB6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E666F601-FCFD-4A56-9D22-58AB0CA4A504}"/>
              </a:ext>
            </a:extLst>
          </p:cNvPr>
          <p:cNvSpPr>
            <a:spLocks noGrp="1"/>
          </p:cNvSpPr>
          <p:nvPr>
            <p:ph type="ftr" sz="quarter" idx="11"/>
          </p:nvPr>
        </p:nvSpPr>
        <p:spPr/>
        <p:txBody>
          <a:bodyPr/>
          <a:lstStyle/>
          <a:p>
            <a:r>
              <a:rPr lang="pt-BR"/>
              <a:t>Instituto Superior Técnico </a:t>
            </a:r>
            <a:endParaRPr lang="en-US"/>
          </a:p>
        </p:txBody>
      </p:sp>
      <p:sp>
        <p:nvSpPr>
          <p:cNvPr id="6" name="Marcador de Posição de Conteúdo 2">
            <a:extLst>
              <a:ext uri="{FF2B5EF4-FFF2-40B4-BE49-F238E27FC236}">
                <a16:creationId xmlns:a16="http://schemas.microsoft.com/office/drawing/2014/main" id="{B5807887-67E7-4B10-A8BA-828B0700F8FC}"/>
              </a:ext>
            </a:extLst>
          </p:cNvPr>
          <p:cNvSpPr txBox="1">
            <a:spLocks/>
          </p:cNvSpPr>
          <p:nvPr/>
        </p:nvSpPr>
        <p:spPr>
          <a:xfrm>
            <a:off x="743283" y="4571876"/>
            <a:ext cx="7655237" cy="21495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Font typeface="Arial"/>
              <a:buNone/>
            </a:pPr>
            <a:endParaRPr lang="pt-PT" dirty="0"/>
          </a:p>
        </p:txBody>
      </p:sp>
      <p:sp>
        <p:nvSpPr>
          <p:cNvPr id="7" name="Título 1">
            <a:extLst>
              <a:ext uri="{FF2B5EF4-FFF2-40B4-BE49-F238E27FC236}">
                <a16:creationId xmlns:a16="http://schemas.microsoft.com/office/drawing/2014/main" id="{1BDE839F-95E6-4D8C-8D4E-740E8DFD5E3C}"/>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2 – Improve </a:t>
            </a:r>
            <a:r>
              <a:rPr lang="pt-PT" dirty="0" err="1"/>
              <a:t>and</a:t>
            </a:r>
            <a:r>
              <a:rPr lang="pt-PT" dirty="0"/>
              <a:t> </a:t>
            </a:r>
            <a:r>
              <a:rPr lang="pt-PT" dirty="0" err="1"/>
              <a:t>Evaluate</a:t>
            </a:r>
            <a:endParaRPr lang="pt-PT" dirty="0"/>
          </a:p>
        </p:txBody>
      </p:sp>
      <mc:AlternateContent xmlns:mc="http://schemas.openxmlformats.org/markup-compatibility/2006">
        <mc:Choice xmlns:a14="http://schemas.microsoft.com/office/drawing/2010/main" Requires="a14">
          <p:sp>
            <p:nvSpPr>
              <p:cNvPr id="11" name="Marcador de Posição de Conteúdo 2">
                <a:extLst>
                  <a:ext uri="{FF2B5EF4-FFF2-40B4-BE49-F238E27FC236}">
                    <a16:creationId xmlns:a16="http://schemas.microsoft.com/office/drawing/2014/main" id="{BF9EEBAA-2B3D-4D46-A095-5C2D098E1442}"/>
                  </a:ext>
                </a:extLst>
              </p:cNvPr>
              <p:cNvSpPr txBox="1">
                <a:spLocks/>
              </p:cNvSpPr>
              <p:nvPr/>
            </p:nvSpPr>
            <p:spPr>
              <a:xfrm>
                <a:off x="743284" y="1447060"/>
                <a:ext cx="7655237" cy="4967592"/>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t-PT" dirty="0"/>
                  <a:t>Dataset: DUC-2001, 308 files. </a:t>
                </a:r>
              </a:p>
              <a:p>
                <a:pPr marL="0" indent="0">
                  <a:buNone/>
                </a:pPr>
                <a:endParaRPr lang="pt-PT" dirty="0"/>
              </a:p>
              <a:p>
                <a:pPr marL="0" indent="0">
                  <a:buNone/>
                </a:pPr>
                <a:r>
                  <a:rPr lang="pt-PT" dirty="0" err="1"/>
                  <a:t>Edge</a:t>
                </a:r>
                <a:r>
                  <a:rPr lang="pt-PT" dirty="0"/>
                  <a:t> </a:t>
                </a:r>
                <a:r>
                  <a:rPr lang="pt-PT" dirty="0" err="1"/>
                  <a:t>Weights</a:t>
                </a:r>
                <a:r>
                  <a:rPr lang="pt-PT" dirty="0"/>
                  <a:t>: </a:t>
                </a:r>
              </a:p>
              <a:p>
                <a:pPr lvl="1"/>
                <a:r>
                  <a:rPr lang="pt-PT" dirty="0"/>
                  <a:t>Word </a:t>
                </a:r>
                <a:r>
                  <a:rPr lang="pt-PT" dirty="0" err="1"/>
                  <a:t>Embeddings</a:t>
                </a:r>
                <a:r>
                  <a:rPr lang="pt-PT" dirty="0"/>
                  <a:t>: </a:t>
                </a:r>
                <a:r>
                  <a:rPr lang="pt-PT" dirty="0" err="1"/>
                  <a:t>spacy</a:t>
                </a:r>
                <a:r>
                  <a:rPr lang="pt-PT" dirty="0"/>
                  <a:t> (</a:t>
                </a:r>
                <a:r>
                  <a:rPr lang="pt-PT" dirty="0" err="1"/>
                  <a:t>en_core_web_lg</a:t>
                </a:r>
                <a:r>
                  <a:rPr lang="pt-PT" dirty="0"/>
                  <a:t>, </a:t>
                </a:r>
                <a:r>
                  <a:rPr lang="pt-PT" dirty="0" err="1"/>
                  <a:t>obtained</a:t>
                </a:r>
                <a:r>
                  <a:rPr lang="pt-PT" dirty="0"/>
                  <a:t> </a:t>
                </a:r>
                <a:r>
                  <a:rPr lang="pt-PT" dirty="0" err="1"/>
                  <a:t>by</a:t>
                </a:r>
                <a:r>
                  <a:rPr lang="pt-PT" dirty="0"/>
                  <a:t> contextual </a:t>
                </a:r>
                <a:r>
                  <a:rPr lang="pt-PT" dirty="0" err="1"/>
                  <a:t>model</a:t>
                </a:r>
                <a:r>
                  <a:rPr lang="pt-PT" dirty="0"/>
                  <a:t>);</a:t>
                </a:r>
              </a:p>
              <a:p>
                <a:pPr lvl="1"/>
                <a:r>
                  <a:rPr lang="pt-PT" dirty="0" err="1"/>
                  <a:t>Document</a:t>
                </a:r>
                <a:r>
                  <a:rPr lang="pt-PT" dirty="0"/>
                  <a:t> </a:t>
                </a:r>
                <a:r>
                  <a:rPr lang="pt-PT" dirty="0" err="1"/>
                  <a:t>co-occurencies</a:t>
                </a:r>
                <a:r>
                  <a:rPr lang="pt-PT" dirty="0"/>
                  <a:t>;</a:t>
                </a:r>
              </a:p>
              <a:p>
                <a:pPr lvl="1"/>
                <a:r>
                  <a:rPr lang="pt-PT" dirty="0" err="1"/>
                  <a:t>Jaccard</a:t>
                </a:r>
                <a:r>
                  <a:rPr lang="pt-PT" dirty="0"/>
                  <a:t> </a:t>
                </a:r>
                <a:r>
                  <a:rPr lang="pt-PT" dirty="0" err="1"/>
                  <a:t>distance</a:t>
                </a:r>
                <a:r>
                  <a:rPr lang="pt-PT" dirty="0"/>
                  <a:t>;</a:t>
                </a:r>
              </a:p>
              <a:p>
                <a:pPr lvl="1"/>
                <a:endParaRPr lang="pt-PT" dirty="0"/>
              </a:p>
              <a:p>
                <a:pPr marL="0" indent="0">
                  <a:buNone/>
                </a:pPr>
                <a:r>
                  <a:rPr lang="pt-PT" dirty="0"/>
                  <a:t>Prior </a:t>
                </a:r>
                <a:r>
                  <a:rPr lang="pt-PT" dirty="0" err="1"/>
                  <a:t>Probabilities</a:t>
                </a:r>
                <a:r>
                  <a:rPr lang="pt-PT" dirty="0"/>
                  <a:t>: </a:t>
                </a:r>
              </a:p>
              <a:p>
                <a:pPr lvl="1"/>
                <a:r>
                  <a:rPr lang="pt-PT" dirty="0"/>
                  <a:t>TFIDF(</a:t>
                </a:r>
                <a:r>
                  <a:rPr lang="pt-PT" dirty="0" err="1"/>
                  <a:t>weighted</a:t>
                </a:r>
                <a:r>
                  <a:rPr lang="pt-PT" dirty="0"/>
                  <a:t> </a:t>
                </a:r>
                <a:r>
                  <a:rPr lang="pt-PT" dirty="0" err="1"/>
                  <a:t>by</a:t>
                </a:r>
                <a:r>
                  <a:rPr lang="pt-PT" dirty="0"/>
                  <a:t> </a:t>
                </a:r>
                <a:r>
                  <a:rPr lang="pt-PT" dirty="0" err="1"/>
                  <a:t>length</a:t>
                </a:r>
                <a:r>
                  <a:rPr lang="pt-PT" dirty="0"/>
                  <a:t>) </a:t>
                </a:r>
                <a:endParaRPr lang="pt-PT" i="1" dirty="0">
                  <a:latin typeface="Cambria Math" panose="02040503050406030204" pitchFamily="18" charset="0"/>
                </a:endParaRPr>
              </a:p>
              <a:p>
                <a:pPr lvl="2"/>
                <a14:m>
                  <m:oMath xmlns:m="http://schemas.openxmlformats.org/officeDocument/2006/math">
                    <m:sSup>
                      <m:sSupPr>
                        <m:ctrlPr>
                          <a:rPr lang="pt-PT" i="1" dirty="0">
                            <a:latin typeface="Cambria Math" panose="02040503050406030204" pitchFamily="18" charset="0"/>
                          </a:rPr>
                        </m:ctrlPr>
                      </m:sSupPr>
                      <m:e>
                        <m:r>
                          <a:rPr lang="pt-PT" i="1" dirty="0">
                            <a:latin typeface="Cambria Math" panose="02040503050406030204" pitchFamily="18" charset="0"/>
                          </a:rPr>
                          <m:t>𝑃</m:t>
                        </m:r>
                      </m:e>
                      <m:sup>
                        <m:r>
                          <a:rPr lang="pt-PT" i="1" dirty="0">
                            <a:latin typeface="Cambria Math" panose="02040503050406030204" pitchFamily="18" charset="0"/>
                          </a:rPr>
                          <m:t>∗</m:t>
                        </m:r>
                      </m:sup>
                    </m:sSup>
                    <m:d>
                      <m:dPr>
                        <m:ctrlPr>
                          <a:rPr lang="pt-PT" i="1" dirty="0">
                            <a:latin typeface="Cambria Math" panose="02040503050406030204" pitchFamily="18" charset="0"/>
                          </a:rPr>
                        </m:ctrlPr>
                      </m:dPr>
                      <m:e>
                        <m:r>
                          <a:rPr lang="pt-PT" i="1" dirty="0" err="1">
                            <a:latin typeface="Cambria Math" panose="02040503050406030204" pitchFamily="18" charset="0"/>
                          </a:rPr>
                          <m:t>𝑐𝑎𝑛𝑑</m:t>
                        </m:r>
                      </m:e>
                    </m:d>
                    <m:r>
                      <a:rPr lang="pt-PT" b="0" i="1" dirty="0" smtClean="0">
                        <a:latin typeface="Cambria Math" panose="02040503050406030204" pitchFamily="18" charset="0"/>
                      </a:rPr>
                      <m:t>=</m:t>
                    </m:r>
                    <m:r>
                      <a:rPr lang="pt-PT" b="0" i="1" dirty="0" smtClean="0">
                        <a:latin typeface="Cambria Math" panose="02040503050406030204" pitchFamily="18" charset="0"/>
                      </a:rPr>
                      <m:t>𝑇𝐹</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𝑐𝑎𝑛𝑑</m:t>
                        </m:r>
                      </m:e>
                    </m:d>
                    <m:r>
                      <a:rPr lang="pt-PT" b="0" i="1" dirty="0" smtClean="0">
                        <a:latin typeface="Cambria Math" panose="02040503050406030204" pitchFamily="18" charset="0"/>
                      </a:rPr>
                      <m:t>∗</m:t>
                    </m:r>
                    <m:r>
                      <a:rPr lang="pt-PT" b="0" i="1" dirty="0" smtClean="0">
                        <a:latin typeface="Cambria Math" panose="02040503050406030204" pitchFamily="18" charset="0"/>
                      </a:rPr>
                      <m:t>𝐼𝐷𝐹</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𝑐𝑎𝑛𝑑</m:t>
                        </m:r>
                      </m:e>
                    </m:d>
                    <m:r>
                      <a:rPr lang="pt-PT" b="0" i="1" dirty="0" smtClean="0">
                        <a:latin typeface="Cambria Math" panose="02040503050406030204" pitchFamily="18" charset="0"/>
                      </a:rPr>
                      <m:t>∗</m:t>
                    </m:r>
                    <m:r>
                      <a:rPr lang="pt-PT" b="0" i="1" dirty="0" smtClean="0">
                        <a:latin typeface="Cambria Math" panose="02040503050406030204" pitchFamily="18" charset="0"/>
                      </a:rPr>
                      <m:t>𝑙𝑒𝑛</m:t>
                    </m:r>
                    <m:r>
                      <a:rPr lang="pt-PT" b="0" i="1" dirty="0" smtClean="0">
                        <a:latin typeface="Cambria Math" panose="02040503050406030204" pitchFamily="18" charset="0"/>
                      </a:rPr>
                      <m:t>(</m:t>
                    </m:r>
                    <m:r>
                      <a:rPr lang="pt-PT" b="0" i="1" dirty="0" smtClean="0">
                        <a:latin typeface="Cambria Math" panose="02040503050406030204" pitchFamily="18" charset="0"/>
                      </a:rPr>
                      <m:t>𝑐𝑎𝑛𝑑</m:t>
                    </m:r>
                    <m:r>
                      <a:rPr lang="pt-PT" b="0" i="1" dirty="0" smtClean="0">
                        <a:latin typeface="Cambria Math" panose="02040503050406030204" pitchFamily="18" charset="0"/>
                      </a:rPr>
                      <m:t>)</m:t>
                    </m:r>
                  </m:oMath>
                </a14:m>
                <a:endParaRPr lang="pt-PT" dirty="0"/>
              </a:p>
              <a:p>
                <a:pPr lvl="2"/>
                <a:endParaRPr lang="pt-PT" dirty="0"/>
              </a:p>
              <a:p>
                <a:pPr lvl="1"/>
                <a:r>
                  <a:rPr lang="pt-PT" dirty="0" err="1"/>
                  <a:t>Lenght</a:t>
                </a:r>
                <a:r>
                  <a:rPr lang="pt-PT" dirty="0"/>
                  <a:t> </a:t>
                </a:r>
                <a:r>
                  <a:rPr lang="pt-PT" dirty="0" err="1"/>
                  <a:t>and</a:t>
                </a:r>
                <a:r>
                  <a:rPr lang="pt-PT" dirty="0"/>
                  <a:t> </a:t>
                </a:r>
                <a:r>
                  <a:rPr lang="pt-PT" dirty="0" err="1"/>
                  <a:t>Position</a:t>
                </a:r>
                <a:r>
                  <a:rPr lang="pt-PT" dirty="0"/>
                  <a:t>; </a:t>
                </a:r>
              </a:p>
              <a:p>
                <a:pPr lvl="2"/>
                <a14:m>
                  <m:oMath xmlns:m="http://schemas.openxmlformats.org/officeDocument/2006/math">
                    <m:sSup>
                      <m:sSupPr>
                        <m:ctrlPr>
                          <a:rPr lang="pt-PT" i="1" dirty="0" smtClean="0">
                            <a:latin typeface="Cambria Math" panose="02040503050406030204" pitchFamily="18" charset="0"/>
                          </a:rPr>
                        </m:ctrlPr>
                      </m:sSupPr>
                      <m:e>
                        <m:r>
                          <a:rPr lang="pt-PT" b="0" i="1" dirty="0" smtClean="0">
                            <a:latin typeface="Cambria Math" panose="02040503050406030204" pitchFamily="18" charset="0"/>
                          </a:rPr>
                          <m:t>𝑃</m:t>
                        </m:r>
                      </m:e>
                      <m:sup>
                        <m:r>
                          <a:rPr lang="pt-PT" b="0" i="1" dirty="0" smtClean="0">
                            <a:latin typeface="Cambria Math" panose="02040503050406030204" pitchFamily="18" charset="0"/>
                          </a:rPr>
                          <m:t>∗</m:t>
                        </m:r>
                      </m:sup>
                    </m:sSup>
                    <m:r>
                      <a:rPr lang="pt-PT" i="1" dirty="0" smtClean="0">
                        <a:latin typeface="Cambria Math" panose="02040503050406030204" pitchFamily="18" charset="0"/>
                      </a:rPr>
                      <m:t>(</m:t>
                    </m:r>
                    <m:r>
                      <a:rPr lang="pt-PT" i="1" dirty="0" err="1" smtClean="0">
                        <a:latin typeface="Cambria Math" panose="02040503050406030204" pitchFamily="18" charset="0"/>
                      </a:rPr>
                      <m:t>𝑐𝑎𝑛𝑑</m:t>
                    </m:r>
                    <m:r>
                      <a:rPr lang="pt-PT" i="1" dirty="0" smtClean="0">
                        <a:latin typeface="Cambria Math" panose="02040503050406030204" pitchFamily="18" charset="0"/>
                      </a:rPr>
                      <m:t>) = </m:t>
                    </m:r>
                    <m:r>
                      <a:rPr lang="pt-PT" i="1" dirty="0" smtClean="0">
                        <a:latin typeface="Cambria Math" panose="02040503050406030204" pitchFamily="18" charset="0"/>
                      </a:rPr>
                      <m:t>𝑘</m:t>
                    </m:r>
                    <m:r>
                      <a:rPr lang="pt-PT" b="0" i="1" dirty="0" smtClean="0">
                        <a:latin typeface="Cambria Math" panose="02040503050406030204" pitchFamily="18" charset="0"/>
                      </a:rPr>
                      <m:t>∗</m:t>
                    </m:r>
                    <m:r>
                      <a:rPr lang="pt-PT" i="1" dirty="0" err="1" smtClean="0">
                        <a:latin typeface="Cambria Math" panose="02040503050406030204" pitchFamily="18" charset="0"/>
                      </a:rPr>
                      <m:t>𝑙𝑒𝑛</m:t>
                    </m:r>
                    <m:r>
                      <a:rPr lang="pt-PT" i="1" dirty="0" smtClean="0">
                        <a:latin typeface="Cambria Math" panose="02040503050406030204" pitchFamily="18" charset="0"/>
                      </a:rPr>
                      <m:t>(</m:t>
                    </m:r>
                    <m:r>
                      <a:rPr lang="pt-PT" i="1" dirty="0" err="1" smtClean="0">
                        <a:latin typeface="Cambria Math" panose="02040503050406030204" pitchFamily="18" charset="0"/>
                      </a:rPr>
                      <m:t>𝑐𝑎𝑛𝑑</m:t>
                    </m:r>
                    <m:r>
                      <a:rPr lang="pt-PT" i="1" dirty="0" smtClean="0">
                        <a:latin typeface="Cambria Math" panose="02040503050406030204" pitchFamily="18" charset="0"/>
                      </a:rPr>
                      <m:t>)</m:t>
                    </m:r>
                  </m:oMath>
                </a14:m>
                <a:endParaRPr lang="pt-PT" dirty="0"/>
              </a:p>
              <a:p>
                <a:pPr lvl="2"/>
                <a14:m>
                  <m:oMath xmlns:m="http://schemas.openxmlformats.org/officeDocument/2006/math">
                    <m:r>
                      <a:rPr lang="pt-PT" i="1" dirty="0">
                        <a:latin typeface="Cambria Math" panose="02040503050406030204" pitchFamily="18" charset="0"/>
                      </a:rPr>
                      <m:t> </m:t>
                    </m:r>
                    <m:r>
                      <a:rPr lang="pt-PT" i="1" dirty="0">
                        <a:latin typeface="Cambria Math" panose="02040503050406030204" pitchFamily="18" charset="0"/>
                      </a:rPr>
                      <m:t>𝑘</m:t>
                    </m:r>
                  </m:oMath>
                </a14:m>
                <a:r>
                  <a:rPr lang="pt-PT" dirty="0"/>
                  <a:t> </a:t>
                </a:r>
                <a:r>
                  <a:rPr lang="pt-PT" dirty="0" err="1"/>
                  <a:t>is</a:t>
                </a:r>
                <a:r>
                  <a:rPr lang="pt-PT" dirty="0"/>
                  <a:t> a </a:t>
                </a:r>
                <a:r>
                  <a:rPr lang="pt-PT" dirty="0" err="1"/>
                  <a:t>constant</a:t>
                </a:r>
                <a:r>
                  <a:rPr lang="pt-PT" dirty="0"/>
                  <a:t> </a:t>
                </a:r>
                <a:r>
                  <a:rPr lang="pt-PT" dirty="0" err="1"/>
                  <a:t>inversely</a:t>
                </a:r>
                <a:r>
                  <a:rPr lang="pt-PT" dirty="0"/>
                  <a:t> </a:t>
                </a:r>
                <a:r>
                  <a:rPr lang="pt-PT" dirty="0" err="1"/>
                  <a:t>porportional</a:t>
                </a:r>
                <a:r>
                  <a:rPr lang="pt-PT" dirty="0"/>
                  <a:t> to the </a:t>
                </a:r>
                <a:r>
                  <a:rPr lang="pt-PT" dirty="0" err="1"/>
                  <a:t>index</a:t>
                </a:r>
                <a:r>
                  <a:rPr lang="pt-PT" dirty="0"/>
                  <a:t> of the </a:t>
                </a:r>
                <a:r>
                  <a:rPr lang="pt-PT" dirty="0" err="1"/>
                  <a:t>first</a:t>
                </a:r>
                <a:r>
                  <a:rPr lang="pt-PT" dirty="0"/>
                  <a:t> </a:t>
                </a:r>
                <a:r>
                  <a:rPr lang="pt-PT" dirty="0" err="1"/>
                  <a:t>sentence</a:t>
                </a:r>
                <a:r>
                  <a:rPr lang="pt-PT" dirty="0"/>
                  <a:t>  the candidate </a:t>
                </a:r>
                <a:r>
                  <a:rPr lang="pt-PT" dirty="0" err="1"/>
                  <a:t>occurs</a:t>
                </a:r>
                <a:endParaRPr lang="pt-PT" dirty="0"/>
              </a:p>
              <a:p>
                <a:pPr lvl="2"/>
                <a:endParaRPr lang="pt-PT" dirty="0"/>
              </a:p>
              <a:p>
                <a:pPr marL="0" indent="0">
                  <a:buFont typeface="Arial"/>
                  <a:buNone/>
                </a:pPr>
                <a:endParaRPr lang="pt-PT" dirty="0"/>
              </a:p>
            </p:txBody>
          </p:sp>
        </mc:Choice>
        <mc:Fallback>
          <p:sp>
            <p:nvSpPr>
              <p:cNvPr id="11" name="Marcador de Posição de Conteúdo 2">
                <a:extLst>
                  <a:ext uri="{FF2B5EF4-FFF2-40B4-BE49-F238E27FC236}">
                    <a16:creationId xmlns:a16="http://schemas.microsoft.com/office/drawing/2014/main" id="{BF9EEBAA-2B3D-4D46-A095-5C2D098E1442}"/>
                  </a:ext>
                </a:extLst>
              </p:cNvPr>
              <p:cNvSpPr txBox="1">
                <a:spLocks noRot="1" noChangeAspect="1" noMove="1" noResize="1" noEditPoints="1" noAdjustHandles="1" noChangeArrowheads="1" noChangeShapeType="1" noTextEdit="1"/>
              </p:cNvSpPr>
              <p:nvPr/>
            </p:nvSpPr>
            <p:spPr>
              <a:xfrm>
                <a:off x="743284" y="1447060"/>
                <a:ext cx="7655237" cy="4967592"/>
              </a:xfrm>
              <a:prstGeom prst="rect">
                <a:avLst/>
              </a:prstGeom>
              <a:blipFill>
                <a:blip r:embed="rId3"/>
                <a:stretch>
                  <a:fillRect l="-1035" t="-1963"/>
                </a:stretch>
              </a:blipFill>
            </p:spPr>
            <p:txBody>
              <a:bodyPr/>
              <a:lstStyle/>
              <a:p>
                <a:r>
                  <a:rPr lang="pt-PT">
                    <a:noFill/>
                  </a:rPr>
                  <a:t> </a:t>
                </a:r>
              </a:p>
            </p:txBody>
          </p:sp>
        </mc:Fallback>
      </mc:AlternateContent>
    </p:spTree>
    <p:extLst>
      <p:ext uri="{BB962C8B-B14F-4D97-AF65-F5344CB8AC3E}">
        <p14:creationId xmlns:p14="http://schemas.microsoft.com/office/powerpoint/2010/main" val="222288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FC69CB1E-C75F-4F24-A42A-DE4654FD8E0E}"/>
              </a:ext>
            </a:extLst>
          </p:cNvPr>
          <p:cNvSpPr>
            <a:spLocks noGrp="1"/>
          </p:cNvSpPr>
          <p:nvPr>
            <p:ph idx="1"/>
          </p:nvPr>
        </p:nvSpPr>
        <p:spPr>
          <a:xfrm>
            <a:off x="743284" y="1379907"/>
            <a:ext cx="7655237" cy="5033085"/>
          </a:xfrm>
        </p:spPr>
        <p:txBody>
          <a:bodyPr/>
          <a:lstStyle/>
          <a:p>
            <a:pPr marL="0" indent="0">
              <a:buNone/>
            </a:pPr>
            <a:r>
              <a:rPr lang="pt-PT" dirty="0" err="1"/>
              <a:t>Features</a:t>
            </a:r>
            <a:r>
              <a:rPr lang="pt-PT" dirty="0"/>
              <a:t>:</a:t>
            </a:r>
          </a:p>
          <a:p>
            <a:pPr lvl="1"/>
            <a:r>
              <a:rPr lang="pt-PT" dirty="0" err="1"/>
              <a:t>Page</a:t>
            </a:r>
            <a:r>
              <a:rPr lang="pt-PT" dirty="0"/>
              <a:t> </a:t>
            </a:r>
            <a:r>
              <a:rPr lang="pt-PT" dirty="0" err="1"/>
              <a:t>rank</a:t>
            </a:r>
            <a:r>
              <a:rPr lang="pt-PT" dirty="0"/>
              <a:t> scores for P=TFIDF, W=OC;</a:t>
            </a:r>
          </a:p>
          <a:p>
            <a:pPr lvl="1"/>
            <a:r>
              <a:rPr lang="pt-PT" dirty="0" err="1"/>
              <a:t>Weighted</a:t>
            </a:r>
            <a:r>
              <a:rPr lang="pt-PT" dirty="0"/>
              <a:t> TFIDF;</a:t>
            </a:r>
          </a:p>
          <a:p>
            <a:pPr lvl="1"/>
            <a:r>
              <a:rPr lang="pt-PT" dirty="0" err="1"/>
              <a:t>Unweighted</a:t>
            </a:r>
            <a:r>
              <a:rPr lang="pt-PT" dirty="0"/>
              <a:t> TFIDF;</a:t>
            </a:r>
          </a:p>
          <a:p>
            <a:pPr lvl="1"/>
            <a:r>
              <a:rPr lang="pt-PT" dirty="0"/>
              <a:t>BM25;</a:t>
            </a:r>
          </a:p>
          <a:p>
            <a:pPr lvl="1"/>
            <a:r>
              <a:rPr lang="pt-PT" dirty="0" err="1"/>
              <a:t>Position</a:t>
            </a:r>
            <a:r>
              <a:rPr lang="pt-PT" dirty="0"/>
              <a:t> in the </a:t>
            </a:r>
            <a:r>
              <a:rPr lang="pt-PT" dirty="0" err="1"/>
              <a:t>document</a:t>
            </a:r>
            <a:r>
              <a:rPr lang="pt-PT" dirty="0"/>
              <a:t>;</a:t>
            </a:r>
          </a:p>
          <a:p>
            <a:pPr marL="0" indent="0">
              <a:buNone/>
            </a:pPr>
            <a:endParaRPr lang="pt-PT" dirty="0"/>
          </a:p>
          <a:p>
            <a:pPr marL="0" indent="0">
              <a:buNone/>
            </a:pPr>
            <a:r>
              <a:rPr lang="pt-PT" dirty="0" err="1"/>
              <a:t>Tested</a:t>
            </a:r>
            <a:r>
              <a:rPr lang="pt-PT" dirty="0"/>
              <a:t> for </a:t>
            </a:r>
            <a:r>
              <a:rPr lang="pt-PT" dirty="0" err="1"/>
              <a:t>multiple</a:t>
            </a:r>
            <a:r>
              <a:rPr lang="pt-PT" dirty="0"/>
              <a:t> </a:t>
            </a:r>
            <a:r>
              <a:rPr lang="pt-PT" dirty="0" err="1"/>
              <a:t>combinations</a:t>
            </a:r>
            <a:r>
              <a:rPr lang="pt-PT" dirty="0"/>
              <a:t>.</a:t>
            </a:r>
          </a:p>
        </p:txBody>
      </p:sp>
      <p:sp>
        <p:nvSpPr>
          <p:cNvPr id="4" name="Marcador de Posição da Data 3">
            <a:extLst>
              <a:ext uri="{FF2B5EF4-FFF2-40B4-BE49-F238E27FC236}">
                <a16:creationId xmlns:a16="http://schemas.microsoft.com/office/drawing/2014/main" id="{B809BAD3-2E37-4C49-8141-8891FA33CB6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E666F601-FCFD-4A56-9D22-58AB0CA4A504}"/>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05466FCE-18CE-47C5-81B7-375785B1D1A3}"/>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a:t>
            </a:r>
            <a:r>
              <a:rPr lang="pt-PT" dirty="0" err="1"/>
              <a:t>Rank</a:t>
            </a:r>
            <a:r>
              <a:rPr lang="pt-PT" dirty="0"/>
              <a:t> </a:t>
            </a:r>
            <a:r>
              <a:rPr lang="pt-PT" dirty="0" err="1"/>
              <a:t>Aggregation</a:t>
            </a:r>
            <a:endParaRPr lang="pt-PT" dirty="0"/>
          </a:p>
        </p:txBody>
      </p:sp>
    </p:spTree>
    <p:extLst>
      <p:ext uri="{BB962C8B-B14F-4D97-AF65-F5344CB8AC3E}">
        <p14:creationId xmlns:p14="http://schemas.microsoft.com/office/powerpoint/2010/main" val="2209460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FC69CB1E-C75F-4F24-A42A-DE4654FD8E0E}"/>
              </a:ext>
            </a:extLst>
          </p:cNvPr>
          <p:cNvSpPr>
            <a:spLocks noGrp="1"/>
          </p:cNvSpPr>
          <p:nvPr>
            <p:ph idx="1"/>
          </p:nvPr>
        </p:nvSpPr>
        <p:spPr>
          <a:xfrm>
            <a:off x="743284" y="1379907"/>
            <a:ext cx="7655237" cy="5033085"/>
          </a:xfrm>
        </p:spPr>
        <p:txBody>
          <a:bodyPr/>
          <a:lstStyle/>
          <a:p>
            <a:pPr marL="0" indent="0" algn="just">
              <a:buNone/>
            </a:pPr>
            <a:r>
              <a:rPr lang="pt-PT" dirty="0" err="1"/>
              <a:t>When</a:t>
            </a:r>
            <a:r>
              <a:rPr lang="pt-PT" dirty="0"/>
              <a:t> </a:t>
            </a:r>
            <a:r>
              <a:rPr lang="pt-PT" dirty="0" err="1"/>
              <a:t>testing</a:t>
            </a:r>
            <a:r>
              <a:rPr lang="pt-PT" dirty="0"/>
              <a:t> for the </a:t>
            </a:r>
            <a:r>
              <a:rPr lang="pt-PT" dirty="0" err="1"/>
              <a:t>features</a:t>
            </a:r>
            <a:r>
              <a:rPr lang="pt-PT" dirty="0"/>
              <a:t> </a:t>
            </a:r>
            <a:r>
              <a:rPr lang="pt-PT" dirty="0" err="1"/>
              <a:t>used</a:t>
            </a:r>
            <a:r>
              <a:rPr lang="pt-PT" dirty="0"/>
              <a:t> in the </a:t>
            </a:r>
            <a:r>
              <a:rPr lang="pt-PT" dirty="0" err="1"/>
              <a:t>supervised</a:t>
            </a:r>
            <a:r>
              <a:rPr lang="pt-PT" dirty="0"/>
              <a:t> </a:t>
            </a:r>
            <a:r>
              <a:rPr lang="pt-PT" dirty="0" err="1"/>
              <a:t>approach</a:t>
            </a:r>
            <a:r>
              <a:rPr lang="pt-PT" dirty="0"/>
              <a:t>, the </a:t>
            </a:r>
            <a:r>
              <a:rPr lang="pt-PT" dirty="0" err="1"/>
              <a:t>results</a:t>
            </a:r>
            <a:r>
              <a:rPr lang="pt-PT" dirty="0"/>
              <a:t> </a:t>
            </a:r>
            <a:r>
              <a:rPr lang="pt-PT" dirty="0" err="1"/>
              <a:t>were</a:t>
            </a:r>
            <a:r>
              <a:rPr lang="pt-PT" dirty="0"/>
              <a:t> </a:t>
            </a:r>
            <a:r>
              <a:rPr lang="pt-PT" dirty="0" err="1"/>
              <a:t>better</a:t>
            </a:r>
            <a:r>
              <a:rPr lang="pt-PT" dirty="0"/>
              <a:t> for </a:t>
            </a:r>
            <a:r>
              <a:rPr lang="pt-PT" dirty="0" err="1"/>
              <a:t>this</a:t>
            </a:r>
            <a:r>
              <a:rPr lang="pt-PT" dirty="0"/>
              <a:t> </a:t>
            </a:r>
            <a:r>
              <a:rPr lang="pt-PT" dirty="0" err="1"/>
              <a:t>one</a:t>
            </a:r>
            <a:r>
              <a:rPr lang="pt-PT" dirty="0"/>
              <a:t>.</a:t>
            </a:r>
          </a:p>
          <a:p>
            <a:pPr marL="0" indent="0" algn="just">
              <a:buNone/>
            </a:pPr>
            <a:endParaRPr lang="pt-PT" dirty="0"/>
          </a:p>
          <a:p>
            <a:pPr marL="0" indent="0" algn="just">
              <a:buNone/>
            </a:pPr>
            <a:r>
              <a:rPr lang="pt-PT" dirty="0" err="1"/>
              <a:t>Probably</a:t>
            </a:r>
            <a:r>
              <a:rPr lang="pt-PT" dirty="0"/>
              <a:t> </a:t>
            </a:r>
            <a:r>
              <a:rPr lang="pt-PT" dirty="0" err="1"/>
              <a:t>because</a:t>
            </a:r>
            <a:r>
              <a:rPr lang="pt-PT" dirty="0"/>
              <a:t> the data </a:t>
            </a:r>
            <a:r>
              <a:rPr lang="pt-PT" dirty="0" err="1"/>
              <a:t>on</a:t>
            </a:r>
            <a:r>
              <a:rPr lang="pt-PT" dirty="0"/>
              <a:t> the </a:t>
            </a:r>
            <a:r>
              <a:rPr lang="pt-PT" dirty="0" err="1"/>
              <a:t>supervised</a:t>
            </a:r>
            <a:r>
              <a:rPr lang="pt-PT" dirty="0"/>
              <a:t> </a:t>
            </a:r>
            <a:r>
              <a:rPr lang="pt-PT" dirty="0" err="1"/>
              <a:t>exercise</a:t>
            </a:r>
            <a:r>
              <a:rPr lang="pt-PT" dirty="0"/>
              <a:t> </a:t>
            </a:r>
            <a:r>
              <a:rPr lang="pt-PT" dirty="0" err="1"/>
              <a:t>wasn’t</a:t>
            </a:r>
            <a:r>
              <a:rPr lang="pt-PT" dirty="0"/>
              <a:t> </a:t>
            </a:r>
            <a:r>
              <a:rPr lang="pt-PT" dirty="0" err="1"/>
              <a:t>handled</a:t>
            </a:r>
            <a:r>
              <a:rPr lang="pt-PT" dirty="0"/>
              <a:t> </a:t>
            </a:r>
            <a:r>
              <a:rPr lang="pt-PT" dirty="0" err="1"/>
              <a:t>correctly</a:t>
            </a:r>
            <a:r>
              <a:rPr lang="pt-PT" dirty="0"/>
              <a:t>, as the classes </a:t>
            </a:r>
            <a:r>
              <a:rPr lang="pt-PT" dirty="0" err="1"/>
              <a:t>were</a:t>
            </a:r>
            <a:r>
              <a:rPr lang="pt-PT" dirty="0"/>
              <a:t> </a:t>
            </a:r>
            <a:r>
              <a:rPr lang="pt-PT" dirty="0" err="1"/>
              <a:t>very</a:t>
            </a:r>
            <a:r>
              <a:rPr lang="pt-PT" dirty="0"/>
              <a:t> </a:t>
            </a:r>
            <a:r>
              <a:rPr lang="pt-PT" dirty="0" err="1"/>
              <a:t>imbalanced</a:t>
            </a:r>
            <a:r>
              <a:rPr lang="pt-PT" dirty="0"/>
              <a:t>.</a:t>
            </a:r>
          </a:p>
        </p:txBody>
      </p:sp>
      <p:sp>
        <p:nvSpPr>
          <p:cNvPr id="4" name="Marcador de Posição da Data 3">
            <a:extLst>
              <a:ext uri="{FF2B5EF4-FFF2-40B4-BE49-F238E27FC236}">
                <a16:creationId xmlns:a16="http://schemas.microsoft.com/office/drawing/2014/main" id="{B809BAD3-2E37-4C49-8141-8891FA33CB6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E666F601-FCFD-4A56-9D22-58AB0CA4A504}"/>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05466FCE-18CE-47C5-81B7-375785B1D1A3}"/>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a:t>
            </a:r>
            <a:r>
              <a:rPr lang="pt-PT" dirty="0" err="1"/>
              <a:t>Rank</a:t>
            </a:r>
            <a:r>
              <a:rPr lang="pt-PT" dirty="0"/>
              <a:t> </a:t>
            </a:r>
            <a:r>
              <a:rPr lang="pt-PT" dirty="0" err="1"/>
              <a:t>Aggregation</a:t>
            </a:r>
            <a:endParaRPr lang="pt-PT" dirty="0"/>
          </a:p>
        </p:txBody>
      </p:sp>
    </p:spTree>
    <p:extLst>
      <p:ext uri="{BB962C8B-B14F-4D97-AF65-F5344CB8AC3E}">
        <p14:creationId xmlns:p14="http://schemas.microsoft.com/office/powerpoint/2010/main" val="237864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A3EB6-F8C5-4A2D-A28D-FBC069ED3A31}"/>
              </a:ext>
            </a:extLst>
          </p:cNvPr>
          <p:cNvSpPr>
            <a:spLocks noGrp="1"/>
          </p:cNvSpPr>
          <p:nvPr>
            <p:ph type="title"/>
          </p:nvPr>
        </p:nvSpPr>
        <p:spPr>
          <a:xfrm>
            <a:off x="743284" y="2994818"/>
            <a:ext cx="7655237" cy="868363"/>
          </a:xfrm>
        </p:spPr>
        <p:txBody>
          <a:bodyPr>
            <a:normAutofit/>
          </a:bodyPr>
          <a:lstStyle/>
          <a:p>
            <a:pPr algn="ctr"/>
            <a:r>
              <a:rPr lang="en-US" dirty="0"/>
              <a:t>First</a:t>
            </a:r>
            <a:r>
              <a:rPr lang="pt-PT" dirty="0"/>
              <a:t> </a:t>
            </a:r>
            <a:r>
              <a:rPr lang="pt-PT" dirty="0" err="1"/>
              <a:t>Part</a:t>
            </a:r>
            <a:endParaRPr lang="pt-PT" dirty="0"/>
          </a:p>
        </p:txBody>
      </p:sp>
      <p:sp>
        <p:nvSpPr>
          <p:cNvPr id="4" name="Marcador de Posição da Data 3">
            <a:extLst>
              <a:ext uri="{FF2B5EF4-FFF2-40B4-BE49-F238E27FC236}">
                <a16:creationId xmlns:a16="http://schemas.microsoft.com/office/drawing/2014/main" id="{EF885403-BFE3-4113-A5AE-6E6B2497342A}"/>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B45D1C77-9632-4ECC-AC74-144B624402C8}"/>
              </a:ext>
            </a:extLst>
          </p:cNvPr>
          <p:cNvSpPr>
            <a:spLocks noGrp="1"/>
          </p:cNvSpPr>
          <p:nvPr>
            <p:ph type="ftr" sz="quarter" idx="11"/>
          </p:nvPr>
        </p:nvSpPr>
        <p:spPr/>
        <p:txBody>
          <a:bodyPr/>
          <a:lstStyle/>
          <a:p>
            <a:r>
              <a:rPr lang="pt-BR"/>
              <a:t>Instituto Superior Técnico </a:t>
            </a:r>
            <a:endParaRPr lang="en-US"/>
          </a:p>
        </p:txBody>
      </p:sp>
    </p:spTree>
    <p:extLst>
      <p:ext uri="{BB962C8B-B14F-4D97-AF65-F5344CB8AC3E}">
        <p14:creationId xmlns:p14="http://schemas.microsoft.com/office/powerpoint/2010/main" val="116457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FC69CB1E-C75F-4F24-A42A-DE4654FD8E0E}"/>
              </a:ext>
            </a:extLst>
          </p:cNvPr>
          <p:cNvSpPr>
            <a:spLocks noGrp="1"/>
          </p:cNvSpPr>
          <p:nvPr>
            <p:ph idx="1"/>
          </p:nvPr>
        </p:nvSpPr>
        <p:spPr>
          <a:xfrm>
            <a:off x="667083" y="3911554"/>
            <a:ext cx="7807637" cy="2216733"/>
          </a:xfrm>
        </p:spPr>
        <p:txBody>
          <a:bodyPr>
            <a:normAutofit fontScale="77500" lnSpcReduction="20000"/>
          </a:bodyPr>
          <a:lstStyle/>
          <a:p>
            <a:pPr marL="0" indent="0" algn="just">
              <a:buNone/>
            </a:pPr>
            <a:r>
              <a:rPr lang="pt-PT" sz="2900" dirty="0" err="1"/>
              <a:t>Model</a:t>
            </a:r>
            <a:r>
              <a:rPr lang="pt-PT" sz="2900" dirty="0"/>
              <a:t> </a:t>
            </a:r>
            <a:r>
              <a:rPr lang="pt-PT" sz="2900" dirty="0" err="1"/>
              <a:t>used</a:t>
            </a:r>
            <a:r>
              <a:rPr lang="pt-PT" sz="2900" dirty="0"/>
              <a:t>:</a:t>
            </a:r>
          </a:p>
          <a:p>
            <a:pPr lvl="1" algn="just"/>
            <a:r>
              <a:rPr lang="pt-PT" sz="2900" dirty="0" err="1"/>
              <a:t>Reciprocal</a:t>
            </a:r>
            <a:r>
              <a:rPr lang="pt-PT" sz="2900" dirty="0"/>
              <a:t> </a:t>
            </a:r>
            <a:r>
              <a:rPr lang="pt-PT" sz="2900" dirty="0" err="1"/>
              <a:t>Rank</a:t>
            </a:r>
            <a:r>
              <a:rPr lang="pt-PT" sz="2900" dirty="0"/>
              <a:t> </a:t>
            </a:r>
            <a:r>
              <a:rPr lang="pt-PT" sz="2900" dirty="0" err="1"/>
              <a:t>Fusion</a:t>
            </a:r>
            <a:r>
              <a:rPr lang="pt-PT" sz="2900" dirty="0"/>
              <a:t>;</a:t>
            </a:r>
          </a:p>
          <a:p>
            <a:pPr lvl="2" algn="just"/>
            <a:r>
              <a:rPr lang="pt-PT" sz="2800" dirty="0" err="1"/>
              <a:t>Features</a:t>
            </a:r>
            <a:r>
              <a:rPr lang="pt-PT" sz="2800" dirty="0"/>
              <a:t>: </a:t>
            </a:r>
            <a:r>
              <a:rPr lang="pt-PT" sz="2800" dirty="0" err="1"/>
              <a:t>PRscore</a:t>
            </a:r>
            <a:r>
              <a:rPr lang="pt-PT" sz="2800" dirty="0"/>
              <a:t>, </a:t>
            </a:r>
            <a:r>
              <a:rPr lang="pt-PT" sz="2800" dirty="0" err="1"/>
              <a:t>Unweighted</a:t>
            </a:r>
            <a:r>
              <a:rPr lang="pt-PT" sz="2800" dirty="0"/>
              <a:t> TFIDF, </a:t>
            </a:r>
            <a:r>
              <a:rPr lang="pt-PT" sz="2800" dirty="0" err="1"/>
              <a:t>Position</a:t>
            </a:r>
            <a:r>
              <a:rPr lang="pt-PT" sz="2800" dirty="0"/>
              <a:t> in </a:t>
            </a:r>
            <a:r>
              <a:rPr lang="pt-PT" sz="2800" dirty="0" err="1"/>
              <a:t>document</a:t>
            </a:r>
            <a:r>
              <a:rPr lang="pt-PT" sz="2800" dirty="0"/>
              <a:t>.</a:t>
            </a:r>
          </a:p>
          <a:p>
            <a:pPr lvl="2" algn="just"/>
            <a:r>
              <a:rPr lang="pt-PT" sz="2800" dirty="0"/>
              <a:t>PR: </a:t>
            </a:r>
            <a:r>
              <a:rPr lang="pt-PT" sz="2800" dirty="0" err="1"/>
              <a:t>Weights</a:t>
            </a:r>
            <a:r>
              <a:rPr lang="pt-PT" sz="2800" dirty="0"/>
              <a:t> </a:t>
            </a:r>
            <a:r>
              <a:rPr lang="pt-PT" sz="2800" dirty="0" err="1"/>
              <a:t>based</a:t>
            </a:r>
            <a:r>
              <a:rPr lang="pt-PT" sz="2800" dirty="0"/>
              <a:t> </a:t>
            </a:r>
            <a:r>
              <a:rPr lang="pt-PT" sz="2800" dirty="0" err="1"/>
              <a:t>on</a:t>
            </a:r>
            <a:r>
              <a:rPr lang="pt-PT" sz="2800" dirty="0"/>
              <a:t> </a:t>
            </a:r>
            <a:r>
              <a:rPr lang="pt-PT" sz="2800" dirty="0" err="1"/>
              <a:t>embeddings</a:t>
            </a:r>
            <a:r>
              <a:rPr lang="pt-PT" sz="2800" dirty="0"/>
              <a:t>. Prior </a:t>
            </a:r>
            <a:r>
              <a:rPr lang="pt-PT" sz="2800" dirty="0" err="1"/>
              <a:t>probabilities</a:t>
            </a:r>
            <a:r>
              <a:rPr lang="pt-PT" sz="2800" dirty="0"/>
              <a:t> </a:t>
            </a:r>
            <a:r>
              <a:rPr lang="pt-PT" sz="2800" dirty="0" err="1"/>
              <a:t>based</a:t>
            </a:r>
            <a:r>
              <a:rPr lang="pt-PT" sz="2800" dirty="0"/>
              <a:t> </a:t>
            </a:r>
            <a:r>
              <a:rPr lang="pt-PT" sz="2800" dirty="0" err="1"/>
              <a:t>on</a:t>
            </a:r>
            <a:r>
              <a:rPr lang="pt-PT" sz="2800" dirty="0"/>
              <a:t> candidate </a:t>
            </a:r>
            <a:r>
              <a:rPr lang="pt-PT" sz="2800" dirty="0" err="1"/>
              <a:t>length</a:t>
            </a:r>
            <a:r>
              <a:rPr lang="pt-PT" sz="2800" dirty="0"/>
              <a:t> </a:t>
            </a:r>
            <a:r>
              <a:rPr lang="pt-PT" sz="2800" dirty="0" err="1"/>
              <a:t>and</a:t>
            </a:r>
            <a:r>
              <a:rPr lang="pt-PT" sz="2800" dirty="0"/>
              <a:t> </a:t>
            </a:r>
            <a:r>
              <a:rPr lang="pt-PT" sz="2800" dirty="0" err="1"/>
              <a:t>position</a:t>
            </a:r>
            <a:r>
              <a:rPr lang="pt-PT" sz="2800" dirty="0"/>
              <a:t>.</a:t>
            </a:r>
          </a:p>
        </p:txBody>
      </p:sp>
      <p:sp>
        <p:nvSpPr>
          <p:cNvPr id="4" name="Marcador de Posição da Data 3">
            <a:extLst>
              <a:ext uri="{FF2B5EF4-FFF2-40B4-BE49-F238E27FC236}">
                <a16:creationId xmlns:a16="http://schemas.microsoft.com/office/drawing/2014/main" id="{B809BAD3-2E37-4C49-8141-8891FA33CB6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E666F601-FCFD-4A56-9D22-58AB0CA4A504}"/>
              </a:ext>
            </a:extLst>
          </p:cNvPr>
          <p:cNvSpPr>
            <a:spLocks noGrp="1"/>
          </p:cNvSpPr>
          <p:nvPr>
            <p:ph type="ftr" sz="quarter" idx="11"/>
          </p:nvPr>
        </p:nvSpPr>
        <p:spPr/>
        <p:txBody>
          <a:bodyPr/>
          <a:lstStyle/>
          <a:p>
            <a:r>
              <a:rPr lang="pt-BR"/>
              <a:t>Instituto Superior Técnico </a:t>
            </a:r>
            <a:endParaRPr lang="en-US"/>
          </a:p>
        </p:txBody>
      </p:sp>
      <p:sp>
        <p:nvSpPr>
          <p:cNvPr id="6" name="Marcador de Posição de Conteúdo 2">
            <a:extLst>
              <a:ext uri="{FF2B5EF4-FFF2-40B4-BE49-F238E27FC236}">
                <a16:creationId xmlns:a16="http://schemas.microsoft.com/office/drawing/2014/main" id="{C181F3F3-610C-4D08-B041-C87E0746EF3A}"/>
              </a:ext>
            </a:extLst>
          </p:cNvPr>
          <p:cNvSpPr txBox="1">
            <a:spLocks/>
          </p:cNvSpPr>
          <p:nvPr/>
        </p:nvSpPr>
        <p:spPr>
          <a:xfrm>
            <a:off x="743284" y="1449340"/>
            <a:ext cx="7655237" cy="221673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t-PT" sz="2700" dirty="0" err="1"/>
              <a:t>Fetched</a:t>
            </a:r>
            <a:r>
              <a:rPr lang="pt-PT" sz="2700" dirty="0"/>
              <a:t> </a:t>
            </a:r>
            <a:r>
              <a:rPr lang="pt-PT" sz="2700" dirty="0" err="1"/>
              <a:t>documents</a:t>
            </a:r>
            <a:r>
              <a:rPr lang="pt-PT" sz="2700" dirty="0"/>
              <a:t> </a:t>
            </a:r>
            <a:r>
              <a:rPr lang="pt-PT" sz="2700" dirty="0" err="1"/>
              <a:t>from</a:t>
            </a:r>
            <a:r>
              <a:rPr lang="pt-PT" sz="2700" dirty="0"/>
              <a:t> RSS </a:t>
            </a:r>
            <a:r>
              <a:rPr lang="pt-PT" sz="2700" dirty="0" err="1"/>
              <a:t>feed</a:t>
            </a:r>
            <a:r>
              <a:rPr lang="pt-PT" dirty="0"/>
              <a:t>.</a:t>
            </a:r>
          </a:p>
          <a:p>
            <a:pPr lvl="1" algn="just"/>
            <a:r>
              <a:rPr lang="pt-PT" sz="2400" dirty="0" err="1"/>
              <a:t>Scrapper</a:t>
            </a:r>
            <a:r>
              <a:rPr lang="pt-PT" sz="2400" dirty="0"/>
              <a:t> can </a:t>
            </a:r>
            <a:r>
              <a:rPr lang="pt-PT" sz="2400" dirty="0" err="1"/>
              <a:t>get</a:t>
            </a:r>
            <a:r>
              <a:rPr lang="pt-PT" sz="2400" dirty="0"/>
              <a:t> the </a:t>
            </a:r>
            <a:r>
              <a:rPr lang="pt-PT" sz="2400" dirty="0" err="1"/>
              <a:t>actual</a:t>
            </a:r>
            <a:r>
              <a:rPr lang="pt-PT" sz="2400" dirty="0"/>
              <a:t> </a:t>
            </a:r>
            <a:r>
              <a:rPr lang="pt-PT" sz="2400" dirty="0" err="1"/>
              <a:t>news</a:t>
            </a:r>
            <a:r>
              <a:rPr lang="pt-PT" sz="2400" dirty="0"/>
              <a:t> </a:t>
            </a:r>
            <a:r>
              <a:rPr lang="pt-PT" sz="2400" dirty="0" err="1"/>
              <a:t>text</a:t>
            </a:r>
            <a:r>
              <a:rPr lang="pt-PT" sz="2400" dirty="0"/>
              <a:t>, </a:t>
            </a:r>
            <a:r>
              <a:rPr lang="pt-PT" sz="2400" dirty="0" err="1"/>
              <a:t>but</a:t>
            </a:r>
            <a:r>
              <a:rPr lang="pt-PT" sz="2400" dirty="0"/>
              <a:t> the files </a:t>
            </a:r>
            <a:r>
              <a:rPr lang="pt-PT" sz="2400" dirty="0" err="1"/>
              <a:t>were</a:t>
            </a:r>
            <a:r>
              <a:rPr lang="pt-PT" sz="2400" dirty="0"/>
              <a:t> </a:t>
            </a:r>
            <a:r>
              <a:rPr lang="pt-PT" sz="2400" dirty="0" err="1"/>
              <a:t>way</a:t>
            </a:r>
            <a:r>
              <a:rPr lang="pt-PT" sz="2400" dirty="0"/>
              <a:t> too </a:t>
            </a:r>
            <a:r>
              <a:rPr lang="pt-PT" sz="2400" dirty="0" err="1"/>
              <a:t>large</a:t>
            </a:r>
            <a:r>
              <a:rPr lang="pt-PT" sz="2400" dirty="0"/>
              <a:t> </a:t>
            </a:r>
            <a:r>
              <a:rPr lang="pt-PT" sz="2400" dirty="0" err="1"/>
              <a:t>so</a:t>
            </a:r>
            <a:r>
              <a:rPr lang="pt-PT" sz="2400" dirty="0"/>
              <a:t> </a:t>
            </a:r>
            <a:r>
              <a:rPr lang="pt-PT" sz="2400" dirty="0" err="1"/>
              <a:t>we</a:t>
            </a:r>
            <a:r>
              <a:rPr lang="pt-PT" sz="2400" dirty="0"/>
              <a:t> </a:t>
            </a:r>
            <a:r>
              <a:rPr lang="pt-PT" sz="2400" dirty="0" err="1"/>
              <a:t>used</a:t>
            </a:r>
            <a:r>
              <a:rPr lang="pt-PT" sz="2400" dirty="0"/>
              <a:t> </a:t>
            </a:r>
            <a:r>
              <a:rPr lang="pt-PT" sz="2400" dirty="0" err="1"/>
              <a:t>only</a:t>
            </a:r>
            <a:r>
              <a:rPr lang="pt-PT" sz="2400" dirty="0"/>
              <a:t> the </a:t>
            </a:r>
            <a:r>
              <a:rPr lang="pt-PT" sz="2400" dirty="0" err="1"/>
              <a:t>descriptions</a:t>
            </a:r>
            <a:r>
              <a:rPr lang="pt-PT" sz="2400" dirty="0"/>
              <a:t> </a:t>
            </a:r>
            <a:r>
              <a:rPr lang="pt-PT" sz="2400" dirty="0" err="1"/>
              <a:t>and</a:t>
            </a:r>
            <a:r>
              <a:rPr lang="pt-PT" sz="2400" dirty="0"/>
              <a:t> </a:t>
            </a:r>
            <a:r>
              <a:rPr lang="pt-PT" sz="2400" dirty="0" err="1"/>
              <a:t>titles</a:t>
            </a:r>
            <a:r>
              <a:rPr lang="pt-PT" dirty="0"/>
              <a:t>. </a:t>
            </a:r>
            <a:r>
              <a:rPr lang="pt-PT" sz="2400" dirty="0"/>
              <a:t>The </a:t>
            </a:r>
            <a:r>
              <a:rPr lang="pt-PT" sz="2400" dirty="0" err="1"/>
              <a:t>python</a:t>
            </a:r>
            <a:r>
              <a:rPr lang="pt-PT" sz="2400" dirty="0"/>
              <a:t> </a:t>
            </a:r>
            <a:r>
              <a:rPr lang="pt-PT" sz="2400" dirty="0" err="1"/>
              <a:t>code</a:t>
            </a:r>
            <a:r>
              <a:rPr lang="pt-PT" sz="2400" dirty="0"/>
              <a:t> </a:t>
            </a:r>
            <a:r>
              <a:rPr lang="pt-PT" sz="2400" dirty="0" err="1"/>
              <a:t>will</a:t>
            </a:r>
            <a:r>
              <a:rPr lang="pt-PT" sz="2400" dirty="0"/>
              <a:t> </a:t>
            </a:r>
            <a:r>
              <a:rPr lang="pt-PT" sz="2400" dirty="0" err="1"/>
              <a:t>generate</a:t>
            </a:r>
            <a:r>
              <a:rPr lang="pt-PT" sz="2400" dirty="0"/>
              <a:t> a JSON file </a:t>
            </a:r>
            <a:r>
              <a:rPr lang="pt-PT" sz="2400" dirty="0" err="1"/>
              <a:t>containing</a:t>
            </a:r>
            <a:r>
              <a:rPr lang="pt-PT" sz="2400" dirty="0"/>
              <a:t> </a:t>
            </a:r>
            <a:r>
              <a:rPr lang="pt-PT" sz="2400" dirty="0" err="1"/>
              <a:t>all</a:t>
            </a:r>
            <a:r>
              <a:rPr lang="pt-PT" sz="2400" dirty="0"/>
              <a:t> the </a:t>
            </a:r>
            <a:r>
              <a:rPr lang="pt-PT" sz="2400" dirty="0" err="1"/>
              <a:t>documents</a:t>
            </a:r>
            <a:r>
              <a:rPr lang="pt-PT" sz="2400" dirty="0"/>
              <a:t> </a:t>
            </a:r>
            <a:r>
              <a:rPr lang="pt-PT" sz="2400" dirty="0" err="1"/>
              <a:t>and</a:t>
            </a:r>
            <a:r>
              <a:rPr lang="pt-PT" sz="2400" dirty="0"/>
              <a:t> </a:t>
            </a:r>
            <a:r>
              <a:rPr lang="pt-PT" sz="2400" dirty="0" err="1"/>
              <a:t>its</a:t>
            </a:r>
            <a:r>
              <a:rPr lang="pt-PT" sz="2400" dirty="0"/>
              <a:t> </a:t>
            </a:r>
            <a:r>
              <a:rPr lang="pt-PT" sz="2400" dirty="0" err="1"/>
              <a:t>keyphrases</a:t>
            </a:r>
            <a:r>
              <a:rPr lang="pt-PT" sz="2400" dirty="0"/>
              <a:t>. </a:t>
            </a:r>
          </a:p>
          <a:p>
            <a:pPr lvl="1"/>
            <a:endParaRPr lang="pt-PT" dirty="0"/>
          </a:p>
        </p:txBody>
      </p:sp>
      <p:sp>
        <p:nvSpPr>
          <p:cNvPr id="7" name="Título 1">
            <a:extLst>
              <a:ext uri="{FF2B5EF4-FFF2-40B4-BE49-F238E27FC236}">
                <a16:creationId xmlns:a16="http://schemas.microsoft.com/office/drawing/2014/main" id="{29BEA21F-2A5B-40E6-9760-A9B50265B209}"/>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4 – </a:t>
            </a:r>
            <a:r>
              <a:rPr lang="pt-PT" dirty="0" err="1"/>
              <a:t>Pratical</a:t>
            </a:r>
            <a:r>
              <a:rPr lang="pt-PT" dirty="0"/>
              <a:t> </a:t>
            </a:r>
            <a:r>
              <a:rPr lang="pt-PT" dirty="0" err="1"/>
              <a:t>Aplication</a:t>
            </a:r>
            <a:endParaRPr lang="pt-PT" dirty="0"/>
          </a:p>
        </p:txBody>
      </p:sp>
    </p:spTree>
    <p:extLst>
      <p:ext uri="{BB962C8B-B14F-4D97-AF65-F5344CB8AC3E}">
        <p14:creationId xmlns:p14="http://schemas.microsoft.com/office/powerpoint/2010/main" val="392428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a Data 3">
            <a:extLst>
              <a:ext uri="{FF2B5EF4-FFF2-40B4-BE49-F238E27FC236}">
                <a16:creationId xmlns:a16="http://schemas.microsoft.com/office/drawing/2014/main" id="{77BCA927-5BE0-4C78-9EC2-6367D7A923E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83FF4CBB-DA9C-4F01-AC49-A6D5EBBBFF2D}"/>
              </a:ext>
            </a:extLst>
          </p:cNvPr>
          <p:cNvSpPr>
            <a:spLocks noGrp="1"/>
          </p:cNvSpPr>
          <p:nvPr>
            <p:ph type="ftr" sz="quarter" idx="11"/>
          </p:nvPr>
        </p:nvSpPr>
        <p:spPr/>
        <p:txBody>
          <a:bodyPr/>
          <a:lstStyle/>
          <a:p>
            <a:r>
              <a:rPr lang="pt-BR"/>
              <a:t>Instituto Superior Técnico </a:t>
            </a:r>
            <a:endParaRPr lang="en-US"/>
          </a:p>
        </p:txBody>
      </p:sp>
      <p:pic>
        <p:nvPicPr>
          <p:cNvPr id="7" name="Gravação de Ecrã 6">
            <a:hlinkClick r:id="" action="ppaction://media"/>
            <a:extLst>
              <a:ext uri="{FF2B5EF4-FFF2-40B4-BE49-F238E27FC236}">
                <a16:creationId xmlns:a16="http://schemas.microsoft.com/office/drawing/2014/main" id="{0C61B169-3242-48E7-82FA-6E9625ACB9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263" y="1287262"/>
            <a:ext cx="9005887" cy="5060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769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D3B7FF16-54C3-488B-AC22-F21A7916D5D7}"/>
              </a:ext>
            </a:extLst>
          </p:cNvPr>
          <p:cNvSpPr>
            <a:spLocks noGrp="1"/>
          </p:cNvSpPr>
          <p:nvPr>
            <p:ph idx="1"/>
          </p:nvPr>
        </p:nvSpPr>
        <p:spPr>
          <a:xfrm>
            <a:off x="743284" y="1429360"/>
            <a:ext cx="7655237" cy="4985292"/>
          </a:xfrm>
        </p:spPr>
        <p:txBody>
          <a:bodyPr>
            <a:normAutofit fontScale="40000" lnSpcReduction="20000"/>
          </a:bodyPr>
          <a:lstStyle/>
          <a:p>
            <a:pPr marL="0" indent="0">
              <a:buNone/>
            </a:pPr>
            <a:r>
              <a:rPr lang="en-US" sz="8600" b="1" dirty="0"/>
              <a:t>Document</a:t>
            </a:r>
          </a:p>
          <a:p>
            <a:pPr marL="0" indent="0">
              <a:buNone/>
            </a:pPr>
            <a:endParaRPr lang="en-US" dirty="0"/>
          </a:p>
          <a:p>
            <a:pPr marL="0" indent="0">
              <a:buNone/>
            </a:pPr>
            <a:r>
              <a:rPr lang="en-US" dirty="0"/>
              <a:t>Google is acquiring data science community Kaggle. </a:t>
            </a:r>
          </a:p>
          <a:p>
            <a:pPr marL="0" indent="0">
              <a:buNone/>
            </a:pPr>
            <a:endParaRPr lang="en-US" dirty="0"/>
          </a:p>
          <a:p>
            <a:pPr marL="0" indent="0" algn="just">
              <a:buNone/>
            </a:pPr>
            <a:r>
              <a:rPr lang="en-US" dirty="0"/>
              <a:t>Sources tell us that Google is acquiring Kaggle, a platform that hosts data science and machine learning   competitions. Details about the transaction remain somewhat vague, but given that Google is hosting   its Cloud Next conference in San Francisco this week, the official announcement could come as early   as tomorrow.  Reached by phone, Kaggle co-founder CEO Anthony </a:t>
            </a:r>
            <a:r>
              <a:rPr lang="en-US" dirty="0" err="1"/>
              <a:t>Goldbloom</a:t>
            </a:r>
            <a:r>
              <a:rPr lang="en-US" dirty="0"/>
              <a:t> declined to deny that the   acquisition is happening. Google itself declined 'to comment on rumors'.   Kaggle, which has about half a million data scientists on its platform, was founded by </a:t>
            </a:r>
            <a:r>
              <a:rPr lang="en-US" dirty="0" err="1"/>
              <a:t>Goldbloom</a:t>
            </a:r>
            <a:r>
              <a:rPr lang="en-US" dirty="0"/>
              <a:t>   and Ben </a:t>
            </a:r>
            <a:r>
              <a:rPr lang="en-US" dirty="0" err="1"/>
              <a:t>Hamner</a:t>
            </a:r>
            <a:r>
              <a:rPr lang="en-US" dirty="0"/>
              <a:t> in 2010. The service got an early start and even though it has a few competitors   like </a:t>
            </a:r>
            <a:r>
              <a:rPr lang="en-US" dirty="0" err="1"/>
              <a:t>DrivenData</a:t>
            </a:r>
            <a:r>
              <a:rPr lang="en-US" dirty="0"/>
              <a:t>, </a:t>
            </a:r>
            <a:r>
              <a:rPr lang="en-US" dirty="0" err="1"/>
              <a:t>TopCoder</a:t>
            </a:r>
            <a:r>
              <a:rPr lang="en-US" dirty="0"/>
              <a:t> and </a:t>
            </a:r>
            <a:r>
              <a:rPr lang="en-US" dirty="0" err="1"/>
              <a:t>HackerRank</a:t>
            </a:r>
            <a:r>
              <a:rPr lang="en-US" dirty="0"/>
              <a:t>, it has managed to stay well ahead of them by focusing on its   specific niche. The service is basically the de facto home for running data science  and machine learning   competitions.  With Kaggle, Google is buying one of the largest and most active communities for   data scientists - and with that, it will get increased mindshare in this community, too   (though it already has plenty of that thanks to </a:t>
            </a:r>
            <a:r>
              <a:rPr lang="en-US" dirty="0" err="1"/>
              <a:t>Tensorflow</a:t>
            </a:r>
            <a:r>
              <a:rPr lang="en-US" dirty="0"/>
              <a:t> and other projects).   Kaggle has a bit of a history with Google, too, but that's pretty recent. Earlier this month,   Google and Kaggle teamed up to host a $100,000 machine learning competition around classifying   YouTube videos. That competition had some deep integrations with the Google Cloud Platform, too.   Our understanding is that Google will keep the service running - likely under its current name.   While the acquisition is probably more about Kaggle's community than technology, Kaggle did build   some interesting tools for hosting its competition and 'kernels', too. On Kaggle, kernels are   basically the source code for analyzing data sets and developers can share this code on the   platform (the company previously called them 'scripts').  Like similar competition-centric sites,   Kaggle also runs a job board, too. It's unclear what Google will do with that part of the service.   According to Crunchbase, Kaggle raised $12.5 million (though </a:t>
            </a:r>
            <a:r>
              <a:rPr lang="en-US" dirty="0" err="1"/>
              <a:t>PitchBook</a:t>
            </a:r>
            <a:r>
              <a:rPr lang="en-US" dirty="0"/>
              <a:t> says it's $12.75) since its   launch in 2010. Investors in Kaggle include Index Ventures, SV Angel, Max </a:t>
            </a:r>
            <a:r>
              <a:rPr lang="en-US" dirty="0" err="1"/>
              <a:t>Levchin</a:t>
            </a:r>
            <a:r>
              <a:rPr lang="en-US" dirty="0"/>
              <a:t>, Naval </a:t>
            </a:r>
            <a:r>
              <a:rPr lang="en-US" dirty="0" err="1"/>
              <a:t>Ravikant</a:t>
            </a:r>
            <a:r>
              <a:rPr lang="en-US" dirty="0"/>
              <a:t>,   Google chief economist Hal Varian, Khosla Ventures and Yuri Milner.</a:t>
            </a:r>
            <a:endParaRPr lang="pt-PT" dirty="0"/>
          </a:p>
        </p:txBody>
      </p:sp>
      <p:sp>
        <p:nvSpPr>
          <p:cNvPr id="4" name="Marcador de Posição da Data 3">
            <a:extLst>
              <a:ext uri="{FF2B5EF4-FFF2-40B4-BE49-F238E27FC236}">
                <a16:creationId xmlns:a16="http://schemas.microsoft.com/office/drawing/2014/main" id="{42DFE76A-9771-4AB3-9CB1-1A956F5D104D}"/>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BF37FDE5-190C-4D27-801A-6E888DF8D8F5}"/>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EDE56260-7375-47D6-B54E-C77D67B8B768}"/>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2800" dirty="0" err="1"/>
              <a:t>Exercise</a:t>
            </a:r>
            <a:r>
              <a:rPr lang="pt-PT" sz="2800" dirty="0"/>
              <a:t> 1 – </a:t>
            </a:r>
            <a:r>
              <a:rPr lang="pt-PT" sz="2800" dirty="0" err="1"/>
              <a:t>Simple</a:t>
            </a:r>
            <a:r>
              <a:rPr lang="pt-PT" sz="2800" dirty="0"/>
              <a:t> TFIDF </a:t>
            </a:r>
            <a:r>
              <a:rPr lang="pt-PT" sz="2800" dirty="0" err="1"/>
              <a:t>Approach</a:t>
            </a:r>
            <a:endParaRPr lang="pt-PT" sz="2800" dirty="0"/>
          </a:p>
        </p:txBody>
      </p:sp>
    </p:spTree>
    <p:extLst>
      <p:ext uri="{BB962C8B-B14F-4D97-AF65-F5344CB8AC3E}">
        <p14:creationId xmlns:p14="http://schemas.microsoft.com/office/powerpoint/2010/main" val="108281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D3B7FF16-54C3-488B-AC22-F21A7916D5D7}"/>
              </a:ext>
            </a:extLst>
          </p:cNvPr>
          <p:cNvSpPr>
            <a:spLocks noGrp="1"/>
          </p:cNvSpPr>
          <p:nvPr>
            <p:ph idx="1"/>
          </p:nvPr>
        </p:nvSpPr>
        <p:spPr>
          <a:xfrm>
            <a:off x="743284" y="1429360"/>
            <a:ext cx="7655237" cy="5010362"/>
          </a:xfrm>
        </p:spPr>
        <p:txBody>
          <a:bodyPr>
            <a:normAutofit fontScale="85000" lnSpcReduction="20000"/>
          </a:bodyPr>
          <a:lstStyle/>
          <a:p>
            <a:pPr marL="0" indent="0">
              <a:buNone/>
            </a:pPr>
            <a:r>
              <a:rPr lang="pt-PT" dirty="0" err="1"/>
              <a:t>Preprocessing</a:t>
            </a:r>
            <a:r>
              <a:rPr lang="pt-PT" dirty="0"/>
              <a:t> </a:t>
            </a:r>
            <a:r>
              <a:rPr lang="pt-PT" dirty="0" err="1"/>
              <a:t>consisted</a:t>
            </a:r>
            <a:r>
              <a:rPr lang="pt-PT" dirty="0"/>
              <a:t> of </a:t>
            </a:r>
            <a:r>
              <a:rPr lang="pt-PT" dirty="0" err="1"/>
              <a:t>lowercasing</a:t>
            </a:r>
            <a:r>
              <a:rPr lang="pt-PT" dirty="0"/>
              <a:t>, </a:t>
            </a:r>
            <a:r>
              <a:rPr lang="pt-PT" dirty="0" err="1"/>
              <a:t>removing</a:t>
            </a:r>
            <a:r>
              <a:rPr lang="pt-PT" dirty="0"/>
              <a:t> </a:t>
            </a:r>
            <a:r>
              <a:rPr lang="pt-PT" dirty="0" err="1"/>
              <a:t>stopwords</a:t>
            </a:r>
            <a:r>
              <a:rPr lang="pt-PT" dirty="0"/>
              <a:t>, </a:t>
            </a:r>
            <a:r>
              <a:rPr lang="pt-PT" dirty="0" err="1"/>
              <a:t>punctuation</a:t>
            </a:r>
            <a:r>
              <a:rPr lang="pt-PT" dirty="0"/>
              <a:t> </a:t>
            </a:r>
            <a:r>
              <a:rPr lang="pt-PT" dirty="0" err="1"/>
              <a:t>and</a:t>
            </a:r>
            <a:r>
              <a:rPr lang="pt-PT" dirty="0"/>
              <a:t> </a:t>
            </a:r>
            <a:r>
              <a:rPr lang="pt-PT" dirty="0" err="1"/>
              <a:t>numbers</a:t>
            </a:r>
            <a:r>
              <a:rPr lang="pt-PT" dirty="0"/>
              <a:t>; </a:t>
            </a:r>
          </a:p>
          <a:p>
            <a:pPr marL="0" indent="0">
              <a:buNone/>
            </a:pPr>
            <a:endParaRPr lang="pt-PT" dirty="0"/>
          </a:p>
          <a:p>
            <a:pPr marL="0" indent="0">
              <a:buNone/>
            </a:pPr>
            <a:r>
              <a:rPr lang="pt-PT" dirty="0"/>
              <a:t>N-</a:t>
            </a:r>
            <a:r>
              <a:rPr lang="pt-PT" dirty="0" err="1"/>
              <a:t>grams</a:t>
            </a:r>
            <a:r>
              <a:rPr lang="pt-PT" dirty="0"/>
              <a:t> </a:t>
            </a:r>
            <a:r>
              <a:rPr lang="pt-PT" dirty="0" err="1"/>
              <a:t>obtained</a:t>
            </a:r>
            <a:r>
              <a:rPr lang="pt-PT" dirty="0"/>
              <a:t> </a:t>
            </a:r>
            <a:r>
              <a:rPr lang="pt-PT" dirty="0" err="1"/>
              <a:t>using</a:t>
            </a:r>
            <a:r>
              <a:rPr lang="pt-PT" dirty="0"/>
              <a:t> </a:t>
            </a:r>
            <a:r>
              <a:rPr lang="pt-PT" dirty="0" err="1"/>
              <a:t>CountVectorizer</a:t>
            </a:r>
            <a:r>
              <a:rPr lang="pt-PT" dirty="0"/>
              <a:t>, </a:t>
            </a:r>
            <a:r>
              <a:rPr lang="pt-PT" dirty="0" err="1"/>
              <a:t>which</a:t>
            </a:r>
            <a:r>
              <a:rPr lang="pt-PT" dirty="0"/>
              <a:t> </a:t>
            </a:r>
            <a:r>
              <a:rPr lang="pt-PT" dirty="0" err="1"/>
              <a:t>also</a:t>
            </a:r>
            <a:r>
              <a:rPr lang="pt-PT" dirty="0"/>
              <a:t> </a:t>
            </a:r>
            <a:r>
              <a:rPr lang="pt-PT" dirty="0" err="1"/>
              <a:t>returns</a:t>
            </a:r>
            <a:r>
              <a:rPr lang="pt-PT" dirty="0"/>
              <a:t> the TF.</a:t>
            </a:r>
          </a:p>
          <a:p>
            <a:pPr marL="0" indent="0">
              <a:buNone/>
            </a:pPr>
            <a:endParaRPr lang="pt-PT" dirty="0"/>
          </a:p>
          <a:p>
            <a:pPr marL="0" indent="0">
              <a:buNone/>
            </a:pPr>
            <a:r>
              <a:rPr lang="pt-PT" dirty="0" err="1"/>
              <a:t>Computed</a:t>
            </a:r>
            <a:r>
              <a:rPr lang="pt-PT" dirty="0"/>
              <a:t> IDF for the </a:t>
            </a:r>
            <a:r>
              <a:rPr lang="pt-PT" dirty="0" err="1"/>
              <a:t>document</a:t>
            </a:r>
            <a:r>
              <a:rPr lang="pt-PT" dirty="0"/>
              <a:t> </a:t>
            </a:r>
            <a:r>
              <a:rPr lang="pt-PT" dirty="0" err="1"/>
              <a:t>plus</a:t>
            </a:r>
            <a:r>
              <a:rPr lang="pt-PT" dirty="0"/>
              <a:t> </a:t>
            </a:r>
            <a:r>
              <a:rPr lang="pt-PT" dirty="0" err="1"/>
              <a:t>all</a:t>
            </a:r>
            <a:r>
              <a:rPr lang="pt-PT" dirty="0"/>
              <a:t> files in the 20NewsGroup </a:t>
            </a:r>
            <a:r>
              <a:rPr lang="pt-PT" dirty="0" err="1"/>
              <a:t>dataset</a:t>
            </a:r>
            <a:r>
              <a:rPr lang="pt-PT" dirty="0"/>
              <a:t>.</a:t>
            </a:r>
          </a:p>
          <a:p>
            <a:pPr marL="0" indent="0">
              <a:buNone/>
            </a:pPr>
            <a:endParaRPr lang="pt-PT" dirty="0"/>
          </a:p>
          <a:p>
            <a:pPr marL="0" indent="0">
              <a:buNone/>
            </a:pPr>
            <a:r>
              <a:rPr lang="pt-PT" dirty="0"/>
              <a:t>For </a:t>
            </a:r>
            <a:r>
              <a:rPr lang="pt-PT" dirty="0" err="1"/>
              <a:t>this</a:t>
            </a:r>
            <a:r>
              <a:rPr lang="pt-PT" dirty="0"/>
              <a:t> </a:t>
            </a:r>
            <a:r>
              <a:rPr lang="pt-PT" dirty="0" err="1"/>
              <a:t>document</a:t>
            </a:r>
            <a:r>
              <a:rPr lang="pt-PT" dirty="0"/>
              <a:t>, </a:t>
            </a:r>
            <a:r>
              <a:rPr lang="pt-PT" dirty="0" err="1"/>
              <a:t>results</a:t>
            </a:r>
            <a:r>
              <a:rPr lang="pt-PT" dirty="0"/>
              <a:t> </a:t>
            </a:r>
            <a:r>
              <a:rPr lang="pt-PT" dirty="0" err="1"/>
              <a:t>didn’t</a:t>
            </a:r>
            <a:r>
              <a:rPr lang="pt-PT" dirty="0"/>
              <a:t> </a:t>
            </a:r>
            <a:r>
              <a:rPr lang="pt-PT" dirty="0" err="1"/>
              <a:t>change</a:t>
            </a:r>
            <a:r>
              <a:rPr lang="pt-PT" dirty="0"/>
              <a:t> </a:t>
            </a:r>
            <a:r>
              <a:rPr lang="pt-PT" dirty="0" err="1"/>
              <a:t>if</a:t>
            </a:r>
            <a:r>
              <a:rPr lang="pt-PT" dirty="0"/>
              <a:t> </a:t>
            </a:r>
            <a:r>
              <a:rPr lang="pt-PT" dirty="0" err="1"/>
              <a:t>we</a:t>
            </a:r>
            <a:r>
              <a:rPr lang="pt-PT" dirty="0"/>
              <a:t> </a:t>
            </a:r>
            <a:r>
              <a:rPr lang="pt-PT" dirty="0" err="1"/>
              <a:t>weighted</a:t>
            </a:r>
            <a:r>
              <a:rPr lang="pt-PT" dirty="0"/>
              <a:t> the TF-IDF </a:t>
            </a:r>
            <a:r>
              <a:rPr lang="pt-PT" dirty="0" err="1"/>
              <a:t>value</a:t>
            </a:r>
            <a:r>
              <a:rPr lang="pt-PT" dirty="0"/>
              <a:t> </a:t>
            </a:r>
            <a:r>
              <a:rPr lang="pt-PT" dirty="0" err="1"/>
              <a:t>by</a:t>
            </a:r>
            <a:r>
              <a:rPr lang="pt-PT" dirty="0"/>
              <a:t> the </a:t>
            </a:r>
            <a:r>
              <a:rPr lang="pt-PT" dirty="0" err="1"/>
              <a:t>candidate’s</a:t>
            </a:r>
            <a:r>
              <a:rPr lang="pt-PT" dirty="0"/>
              <a:t> </a:t>
            </a:r>
            <a:r>
              <a:rPr lang="pt-PT" dirty="0" err="1"/>
              <a:t>length</a:t>
            </a:r>
            <a:r>
              <a:rPr lang="pt-PT" dirty="0"/>
              <a:t>.</a:t>
            </a:r>
          </a:p>
          <a:p>
            <a:pPr marL="0" indent="0">
              <a:buNone/>
            </a:pPr>
            <a:endParaRPr lang="pt-PT" dirty="0"/>
          </a:p>
        </p:txBody>
      </p:sp>
      <p:sp>
        <p:nvSpPr>
          <p:cNvPr id="4" name="Marcador de Posição da Data 3">
            <a:extLst>
              <a:ext uri="{FF2B5EF4-FFF2-40B4-BE49-F238E27FC236}">
                <a16:creationId xmlns:a16="http://schemas.microsoft.com/office/drawing/2014/main" id="{42DFE76A-9771-4AB3-9CB1-1A956F5D104D}"/>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BF37FDE5-190C-4D27-801A-6E888DF8D8F5}"/>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EDE56260-7375-47D6-B54E-C77D67B8B768}"/>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2800" dirty="0" err="1"/>
              <a:t>Exercise</a:t>
            </a:r>
            <a:r>
              <a:rPr lang="pt-PT" sz="2800" dirty="0"/>
              <a:t> 1 – </a:t>
            </a:r>
            <a:r>
              <a:rPr lang="pt-PT" sz="2800" dirty="0" err="1"/>
              <a:t>Simple</a:t>
            </a:r>
            <a:r>
              <a:rPr lang="pt-PT" sz="2800" dirty="0"/>
              <a:t> TFIDF </a:t>
            </a:r>
            <a:r>
              <a:rPr lang="pt-PT" sz="2800" dirty="0" err="1"/>
              <a:t>Approach</a:t>
            </a:r>
            <a:endParaRPr lang="pt-PT" sz="2800" dirty="0"/>
          </a:p>
        </p:txBody>
      </p:sp>
    </p:spTree>
    <p:extLst>
      <p:ext uri="{BB962C8B-B14F-4D97-AF65-F5344CB8AC3E}">
        <p14:creationId xmlns:p14="http://schemas.microsoft.com/office/powerpoint/2010/main" val="301588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BEA9DBCE-CA3C-44BA-99C9-963FF3C6E798}"/>
              </a:ext>
            </a:extLst>
          </p:cNvPr>
          <p:cNvSpPr>
            <a:spLocks noGrp="1"/>
          </p:cNvSpPr>
          <p:nvPr>
            <p:ph idx="1"/>
          </p:nvPr>
        </p:nvSpPr>
        <p:spPr>
          <a:xfrm>
            <a:off x="744381" y="1526210"/>
            <a:ext cx="7655237" cy="4402149"/>
          </a:xfrm>
        </p:spPr>
        <p:txBody>
          <a:bodyPr>
            <a:normAutofit fontScale="92500"/>
          </a:bodyPr>
          <a:lstStyle/>
          <a:p>
            <a:pPr marL="0" indent="0">
              <a:buNone/>
            </a:pPr>
            <a:r>
              <a:rPr lang="pt-PT" b="1" dirty="0" err="1"/>
              <a:t>Problems</a:t>
            </a:r>
            <a:r>
              <a:rPr lang="pt-PT" b="1" dirty="0"/>
              <a:t>:</a:t>
            </a:r>
          </a:p>
          <a:p>
            <a:r>
              <a:rPr lang="pt-PT" dirty="0" err="1"/>
              <a:t>Preprocessing</a:t>
            </a:r>
            <a:r>
              <a:rPr lang="pt-PT" dirty="0"/>
              <a:t> </a:t>
            </a:r>
            <a:r>
              <a:rPr lang="pt-PT" dirty="0" err="1"/>
              <a:t>before</a:t>
            </a:r>
            <a:r>
              <a:rPr lang="pt-PT" dirty="0"/>
              <a:t> </a:t>
            </a:r>
            <a:r>
              <a:rPr lang="pt-PT" dirty="0" err="1"/>
              <a:t>generating</a:t>
            </a:r>
            <a:r>
              <a:rPr lang="pt-PT" dirty="0"/>
              <a:t> n-</a:t>
            </a:r>
            <a:r>
              <a:rPr lang="pt-PT" dirty="0" err="1"/>
              <a:t>grams</a:t>
            </a:r>
            <a:r>
              <a:rPr lang="pt-PT" dirty="0"/>
              <a:t>.</a:t>
            </a:r>
          </a:p>
          <a:p>
            <a:pPr marL="0" indent="0">
              <a:buNone/>
            </a:pPr>
            <a:endParaRPr lang="pt-PT" dirty="0"/>
          </a:p>
          <a:p>
            <a:pPr marL="0" indent="0">
              <a:buNone/>
            </a:pPr>
            <a:r>
              <a:rPr lang="pt-PT" dirty="0" err="1"/>
              <a:t>So</a:t>
            </a:r>
            <a:r>
              <a:rPr lang="pt-PT" dirty="0"/>
              <a:t> </a:t>
            </a:r>
            <a:r>
              <a:rPr lang="pt-PT" dirty="0" err="1"/>
              <a:t>we</a:t>
            </a:r>
            <a:r>
              <a:rPr lang="pt-PT" dirty="0"/>
              <a:t> </a:t>
            </a:r>
            <a:r>
              <a:rPr lang="pt-PT" dirty="0" err="1"/>
              <a:t>changed</a:t>
            </a:r>
            <a:r>
              <a:rPr lang="pt-PT" dirty="0"/>
              <a:t>:</a:t>
            </a:r>
          </a:p>
          <a:p>
            <a:pPr marL="0" indent="0">
              <a:buNone/>
            </a:pPr>
            <a:r>
              <a:rPr lang="pt-PT" dirty="0" err="1"/>
              <a:t>First</a:t>
            </a:r>
            <a:r>
              <a:rPr lang="pt-PT" dirty="0"/>
              <a:t>, </a:t>
            </a:r>
            <a:r>
              <a:rPr lang="pt-PT" dirty="0" err="1"/>
              <a:t>generate</a:t>
            </a:r>
            <a:r>
              <a:rPr lang="pt-PT" dirty="0"/>
              <a:t> n-</a:t>
            </a:r>
            <a:r>
              <a:rPr lang="pt-PT" dirty="0" err="1"/>
              <a:t>grams</a:t>
            </a:r>
            <a:r>
              <a:rPr lang="pt-PT" dirty="0"/>
              <a:t>. </a:t>
            </a:r>
            <a:r>
              <a:rPr lang="pt-PT" dirty="0" err="1"/>
              <a:t>Then</a:t>
            </a:r>
            <a:r>
              <a:rPr lang="pt-PT" dirty="0"/>
              <a:t>, remove candidates </a:t>
            </a:r>
            <a:r>
              <a:rPr lang="pt-PT" dirty="0" err="1"/>
              <a:t>which</a:t>
            </a:r>
            <a:r>
              <a:rPr lang="pt-PT" dirty="0"/>
              <a:t> </a:t>
            </a:r>
            <a:r>
              <a:rPr lang="pt-PT" dirty="0" err="1"/>
              <a:t>contain</a:t>
            </a:r>
            <a:r>
              <a:rPr lang="pt-PT" dirty="0"/>
              <a:t> </a:t>
            </a:r>
            <a:r>
              <a:rPr lang="pt-PT" dirty="0" err="1"/>
              <a:t>numbers</a:t>
            </a:r>
            <a:r>
              <a:rPr lang="pt-PT" dirty="0"/>
              <a:t>, </a:t>
            </a:r>
            <a:r>
              <a:rPr lang="pt-PT" dirty="0" err="1"/>
              <a:t>punctuation</a:t>
            </a:r>
            <a:r>
              <a:rPr lang="pt-PT" dirty="0"/>
              <a:t>, </a:t>
            </a:r>
            <a:r>
              <a:rPr lang="pt-PT" dirty="0" err="1"/>
              <a:t>or</a:t>
            </a:r>
            <a:r>
              <a:rPr lang="pt-PT" dirty="0"/>
              <a:t> </a:t>
            </a:r>
            <a:r>
              <a:rPr lang="pt-PT" dirty="0" err="1"/>
              <a:t>stopwords</a:t>
            </a:r>
            <a:r>
              <a:rPr lang="pt-PT" dirty="0"/>
              <a:t> in the </a:t>
            </a:r>
            <a:r>
              <a:rPr lang="pt-PT" dirty="0" err="1"/>
              <a:t>first</a:t>
            </a:r>
            <a:r>
              <a:rPr lang="pt-PT" dirty="0"/>
              <a:t> </a:t>
            </a:r>
            <a:r>
              <a:rPr lang="pt-PT" dirty="0" err="1"/>
              <a:t>or</a:t>
            </a:r>
            <a:r>
              <a:rPr lang="pt-PT" dirty="0"/>
              <a:t> </a:t>
            </a:r>
            <a:r>
              <a:rPr lang="pt-PT" dirty="0" err="1"/>
              <a:t>last</a:t>
            </a:r>
            <a:r>
              <a:rPr lang="pt-PT" dirty="0"/>
              <a:t> </a:t>
            </a:r>
            <a:r>
              <a:rPr lang="pt-PT" dirty="0" err="1"/>
              <a:t>word</a:t>
            </a:r>
            <a:r>
              <a:rPr lang="pt-PT" dirty="0"/>
              <a:t>.</a:t>
            </a:r>
          </a:p>
        </p:txBody>
      </p:sp>
      <p:sp>
        <p:nvSpPr>
          <p:cNvPr id="4" name="Marcador de Posição da Data 3">
            <a:extLst>
              <a:ext uri="{FF2B5EF4-FFF2-40B4-BE49-F238E27FC236}">
                <a16:creationId xmlns:a16="http://schemas.microsoft.com/office/drawing/2014/main" id="{A49B0830-EAA3-43CB-BF7C-D6961714BB20}"/>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8E33FB2D-6320-4560-8DEF-020B24795577}"/>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7D6BCFBC-79CB-4DAA-9897-852195C810F6}"/>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2800" dirty="0" err="1"/>
              <a:t>Exercise</a:t>
            </a:r>
            <a:r>
              <a:rPr lang="pt-PT" sz="2800" dirty="0"/>
              <a:t> 1 – Feedback</a:t>
            </a:r>
          </a:p>
        </p:txBody>
      </p:sp>
    </p:spTree>
    <p:extLst>
      <p:ext uri="{BB962C8B-B14F-4D97-AF65-F5344CB8AC3E}">
        <p14:creationId xmlns:p14="http://schemas.microsoft.com/office/powerpoint/2010/main" val="128079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a Data 3">
            <a:extLst>
              <a:ext uri="{FF2B5EF4-FFF2-40B4-BE49-F238E27FC236}">
                <a16:creationId xmlns:a16="http://schemas.microsoft.com/office/drawing/2014/main" id="{62B53620-9EE7-4D80-B6B8-9B893BFAC767}"/>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2C3284C3-0FFA-4760-87E1-16EB14558BE7}"/>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9866BEBD-DB26-4BA0-9D00-A0774E90AFFF}"/>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2800" dirty="0" err="1"/>
              <a:t>Exercise</a:t>
            </a:r>
            <a:r>
              <a:rPr lang="pt-PT" sz="2800" dirty="0"/>
              <a:t> 2 – </a:t>
            </a:r>
            <a:r>
              <a:rPr lang="pt-PT" sz="2800" dirty="0" err="1"/>
              <a:t>Evaluation</a:t>
            </a:r>
            <a:endParaRPr lang="pt-PT" sz="2800" dirty="0"/>
          </a:p>
        </p:txBody>
      </p:sp>
      <p:sp>
        <p:nvSpPr>
          <p:cNvPr id="9" name="Marcador de Posição de Conteúdo 2">
            <a:extLst>
              <a:ext uri="{FF2B5EF4-FFF2-40B4-BE49-F238E27FC236}">
                <a16:creationId xmlns:a16="http://schemas.microsoft.com/office/drawing/2014/main" id="{965AB635-6695-4480-A0DB-9FBD98E09D21}"/>
              </a:ext>
            </a:extLst>
          </p:cNvPr>
          <p:cNvSpPr>
            <a:spLocks noGrp="1"/>
          </p:cNvSpPr>
          <p:nvPr>
            <p:ph idx="1"/>
          </p:nvPr>
        </p:nvSpPr>
        <p:spPr>
          <a:xfrm>
            <a:off x="743284" y="1429360"/>
            <a:ext cx="7655237" cy="5010362"/>
          </a:xfrm>
        </p:spPr>
        <p:txBody>
          <a:bodyPr>
            <a:normAutofit lnSpcReduction="10000"/>
          </a:bodyPr>
          <a:lstStyle/>
          <a:p>
            <a:pPr marL="0" indent="0">
              <a:buNone/>
            </a:pPr>
            <a:r>
              <a:rPr lang="pt-PT" dirty="0" err="1"/>
              <a:t>Dataset</a:t>
            </a:r>
            <a:r>
              <a:rPr lang="pt-PT" dirty="0"/>
              <a:t>: DUC-2001, 308 files.</a:t>
            </a:r>
          </a:p>
          <a:p>
            <a:pPr marL="0" indent="0">
              <a:buNone/>
            </a:pPr>
            <a:endParaRPr lang="pt-PT" dirty="0"/>
          </a:p>
          <a:p>
            <a:pPr marL="0" indent="0">
              <a:buNone/>
            </a:pPr>
            <a:r>
              <a:rPr lang="pt-PT" dirty="0" err="1"/>
              <a:t>Applied</a:t>
            </a:r>
            <a:r>
              <a:rPr lang="pt-PT" dirty="0"/>
              <a:t> the </a:t>
            </a:r>
            <a:r>
              <a:rPr lang="pt-PT" dirty="0" err="1"/>
              <a:t>previous</a:t>
            </a:r>
            <a:r>
              <a:rPr lang="pt-PT" dirty="0"/>
              <a:t> </a:t>
            </a:r>
            <a:r>
              <a:rPr lang="pt-PT" dirty="0" err="1"/>
              <a:t>approach</a:t>
            </a:r>
            <a:r>
              <a:rPr lang="pt-PT" dirty="0"/>
              <a:t> to </a:t>
            </a:r>
            <a:r>
              <a:rPr lang="pt-PT" dirty="0" err="1"/>
              <a:t>each</a:t>
            </a:r>
            <a:r>
              <a:rPr lang="pt-PT" dirty="0"/>
              <a:t> </a:t>
            </a:r>
            <a:r>
              <a:rPr lang="pt-PT" dirty="0" err="1"/>
              <a:t>one</a:t>
            </a:r>
            <a:r>
              <a:rPr lang="pt-PT" dirty="0"/>
              <a:t> of the files in the </a:t>
            </a:r>
            <a:r>
              <a:rPr lang="pt-PT" dirty="0" err="1"/>
              <a:t>dataset</a:t>
            </a:r>
            <a:r>
              <a:rPr lang="pt-PT" dirty="0"/>
              <a:t>:</a:t>
            </a:r>
          </a:p>
          <a:p>
            <a:pPr lvl="1"/>
            <a:r>
              <a:rPr lang="pt-PT" dirty="0" err="1"/>
              <a:t>Preprocessed</a:t>
            </a:r>
            <a:r>
              <a:rPr lang="pt-PT" dirty="0"/>
              <a:t> the </a:t>
            </a:r>
            <a:r>
              <a:rPr lang="pt-PT" dirty="0" err="1"/>
              <a:t>whole</a:t>
            </a:r>
            <a:r>
              <a:rPr lang="pt-PT" dirty="0"/>
              <a:t> </a:t>
            </a:r>
            <a:r>
              <a:rPr lang="pt-PT" dirty="0" err="1"/>
              <a:t>dataset</a:t>
            </a:r>
            <a:r>
              <a:rPr lang="pt-PT" dirty="0"/>
              <a:t>.</a:t>
            </a:r>
          </a:p>
          <a:p>
            <a:pPr lvl="1"/>
            <a:r>
              <a:rPr lang="pt-PT" dirty="0"/>
              <a:t>IDF </a:t>
            </a:r>
            <a:r>
              <a:rPr lang="pt-PT" dirty="0" err="1"/>
              <a:t>computed</a:t>
            </a:r>
            <a:r>
              <a:rPr lang="pt-PT" dirty="0"/>
              <a:t> </a:t>
            </a:r>
            <a:r>
              <a:rPr lang="pt-PT" dirty="0" err="1"/>
              <a:t>once</a:t>
            </a:r>
            <a:r>
              <a:rPr lang="pt-PT" dirty="0"/>
              <a:t> for the </a:t>
            </a:r>
            <a:r>
              <a:rPr lang="pt-PT" dirty="0" err="1"/>
              <a:t>whole</a:t>
            </a:r>
            <a:r>
              <a:rPr lang="pt-PT" dirty="0"/>
              <a:t> </a:t>
            </a:r>
            <a:r>
              <a:rPr lang="pt-PT" dirty="0" err="1"/>
              <a:t>dataset</a:t>
            </a:r>
            <a:r>
              <a:rPr lang="pt-PT" dirty="0"/>
              <a:t>.</a:t>
            </a:r>
          </a:p>
          <a:p>
            <a:pPr lvl="1"/>
            <a:endParaRPr lang="pt-PT" dirty="0"/>
          </a:p>
          <a:p>
            <a:pPr marL="0" indent="0">
              <a:buNone/>
            </a:pPr>
            <a:r>
              <a:rPr lang="pt-PT" dirty="0" err="1"/>
              <a:t>Compared</a:t>
            </a:r>
            <a:r>
              <a:rPr lang="pt-PT" dirty="0"/>
              <a:t> </a:t>
            </a:r>
            <a:r>
              <a:rPr lang="pt-PT" dirty="0" err="1"/>
              <a:t>results</a:t>
            </a:r>
            <a:r>
              <a:rPr lang="pt-PT" dirty="0"/>
              <a:t> </a:t>
            </a:r>
            <a:r>
              <a:rPr lang="pt-PT" dirty="0" err="1"/>
              <a:t>with</a:t>
            </a:r>
            <a:r>
              <a:rPr lang="pt-PT" dirty="0"/>
              <a:t> the Golden set </a:t>
            </a:r>
            <a:r>
              <a:rPr lang="pt-PT" dirty="0" err="1"/>
              <a:t>using</a:t>
            </a:r>
            <a:r>
              <a:rPr lang="pt-PT" dirty="0"/>
              <a:t> the </a:t>
            </a:r>
            <a:r>
              <a:rPr lang="pt-PT" dirty="0" err="1"/>
              <a:t>following</a:t>
            </a:r>
            <a:r>
              <a:rPr lang="pt-PT" dirty="0"/>
              <a:t> </a:t>
            </a:r>
            <a:r>
              <a:rPr lang="pt-PT" dirty="0" err="1"/>
              <a:t>metrics</a:t>
            </a:r>
            <a:r>
              <a:rPr lang="pt-PT" dirty="0"/>
              <a:t>:</a:t>
            </a:r>
          </a:p>
          <a:p>
            <a:pPr marL="0" indent="0">
              <a:buNone/>
            </a:pPr>
            <a:r>
              <a:rPr lang="pt-PT" dirty="0" err="1"/>
              <a:t>Precision</a:t>
            </a:r>
            <a:r>
              <a:rPr lang="pt-PT" dirty="0"/>
              <a:t>, </a:t>
            </a:r>
            <a:r>
              <a:rPr lang="pt-PT" dirty="0" err="1"/>
              <a:t>Recal</a:t>
            </a:r>
            <a:r>
              <a:rPr lang="pt-PT" dirty="0"/>
              <a:t>, F1, P@5, MAP</a:t>
            </a:r>
          </a:p>
          <a:p>
            <a:pPr marL="0" indent="0">
              <a:buNone/>
            </a:pPr>
            <a:endParaRPr lang="pt-PT" dirty="0"/>
          </a:p>
        </p:txBody>
      </p:sp>
    </p:spTree>
    <p:extLst>
      <p:ext uri="{BB962C8B-B14F-4D97-AF65-F5344CB8AC3E}">
        <p14:creationId xmlns:p14="http://schemas.microsoft.com/office/powerpoint/2010/main" val="1973070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36CB7BE9-94CC-4078-8EE3-FA3AC06C677E}"/>
              </a:ext>
            </a:extLst>
          </p:cNvPr>
          <p:cNvSpPr>
            <a:spLocks noGrp="1"/>
          </p:cNvSpPr>
          <p:nvPr>
            <p:ph idx="1"/>
          </p:nvPr>
        </p:nvSpPr>
        <p:spPr>
          <a:xfrm>
            <a:off x="743284" y="1485900"/>
            <a:ext cx="7655237" cy="4640263"/>
          </a:xfrm>
        </p:spPr>
        <p:txBody>
          <a:bodyPr/>
          <a:lstStyle/>
          <a:p>
            <a:pPr marL="0" indent="0">
              <a:buNone/>
            </a:pPr>
            <a:r>
              <a:rPr lang="pt-PT" b="1" dirty="0" err="1"/>
              <a:t>Problems</a:t>
            </a:r>
            <a:r>
              <a:rPr lang="pt-PT" b="1" dirty="0"/>
              <a:t>: </a:t>
            </a:r>
          </a:p>
          <a:p>
            <a:r>
              <a:rPr lang="pt-PT" dirty="0"/>
              <a:t>MAP</a:t>
            </a:r>
          </a:p>
          <a:p>
            <a:pPr marL="0" indent="0">
              <a:buNone/>
            </a:pPr>
            <a:r>
              <a:rPr lang="pt-PT" sz="2000" dirty="0" err="1"/>
              <a:t>We</a:t>
            </a:r>
            <a:r>
              <a:rPr lang="pt-PT" sz="2000" dirty="0"/>
              <a:t> </a:t>
            </a:r>
            <a:r>
              <a:rPr lang="pt-PT" sz="2000" dirty="0" err="1"/>
              <a:t>were</a:t>
            </a:r>
            <a:r>
              <a:rPr lang="pt-PT" sz="2000" dirty="0"/>
              <a:t> </a:t>
            </a:r>
            <a:r>
              <a:rPr lang="pt-PT" sz="2000" dirty="0" err="1"/>
              <a:t>considering</a:t>
            </a:r>
            <a:r>
              <a:rPr lang="pt-PT" sz="2000" dirty="0"/>
              <a:t> </a:t>
            </a:r>
            <a:r>
              <a:rPr lang="pt-PT" sz="2000" dirty="0" err="1"/>
              <a:t>all</a:t>
            </a:r>
            <a:r>
              <a:rPr lang="pt-PT" sz="2000" dirty="0"/>
              <a:t> the </a:t>
            </a:r>
            <a:r>
              <a:rPr lang="pt-PT" sz="2000" dirty="0" err="1"/>
              <a:t>keyphrases</a:t>
            </a:r>
            <a:r>
              <a:rPr lang="pt-PT" sz="2000" dirty="0"/>
              <a:t> </a:t>
            </a:r>
            <a:r>
              <a:rPr lang="pt-PT" sz="2000" dirty="0" err="1"/>
              <a:t>instead</a:t>
            </a:r>
            <a:r>
              <a:rPr lang="pt-PT" sz="2000" dirty="0"/>
              <a:t> of </a:t>
            </a:r>
            <a:r>
              <a:rPr lang="pt-PT" sz="2000" dirty="0" err="1"/>
              <a:t>only</a:t>
            </a:r>
            <a:r>
              <a:rPr lang="pt-PT" sz="2000" dirty="0"/>
              <a:t> the </a:t>
            </a:r>
            <a:r>
              <a:rPr lang="pt-PT" sz="2000" dirty="0" err="1"/>
              <a:t>relevant</a:t>
            </a:r>
            <a:r>
              <a:rPr lang="pt-PT" sz="2000" dirty="0"/>
              <a:t> </a:t>
            </a:r>
            <a:r>
              <a:rPr lang="pt-PT" sz="2000" dirty="0" err="1"/>
              <a:t>ones</a:t>
            </a:r>
            <a:r>
              <a:rPr lang="pt-PT" sz="2000" dirty="0"/>
              <a:t>.</a:t>
            </a:r>
          </a:p>
          <a:p>
            <a:endParaRPr lang="pt-PT" dirty="0"/>
          </a:p>
          <a:p>
            <a:pPr marL="0" indent="0">
              <a:buNone/>
            </a:pPr>
            <a:endParaRPr lang="pt-PT" dirty="0"/>
          </a:p>
          <a:p>
            <a:pPr marL="0" indent="0">
              <a:buNone/>
            </a:pPr>
            <a:endParaRPr lang="pt-PT" dirty="0"/>
          </a:p>
        </p:txBody>
      </p:sp>
      <p:sp>
        <p:nvSpPr>
          <p:cNvPr id="4" name="Marcador de Posição da Data 3">
            <a:extLst>
              <a:ext uri="{FF2B5EF4-FFF2-40B4-BE49-F238E27FC236}">
                <a16:creationId xmlns:a16="http://schemas.microsoft.com/office/drawing/2014/main" id="{08270588-D725-4C32-ABD9-3E7070705920}"/>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CB3BF699-D6C5-4549-9782-E979D0890C06}"/>
              </a:ext>
            </a:extLst>
          </p:cNvPr>
          <p:cNvSpPr>
            <a:spLocks noGrp="1"/>
          </p:cNvSpPr>
          <p:nvPr>
            <p:ph type="ftr" sz="quarter" idx="11"/>
          </p:nvPr>
        </p:nvSpPr>
        <p:spPr/>
        <p:txBody>
          <a:bodyPr/>
          <a:lstStyle/>
          <a:p>
            <a:r>
              <a:rPr lang="pt-BR"/>
              <a:t>Instituto Superior Técnico </a:t>
            </a:r>
            <a:endParaRPr lang="en-US"/>
          </a:p>
        </p:txBody>
      </p:sp>
      <p:pic>
        <p:nvPicPr>
          <p:cNvPr id="6" name="Imagem 5">
            <a:extLst>
              <a:ext uri="{FF2B5EF4-FFF2-40B4-BE49-F238E27FC236}">
                <a16:creationId xmlns:a16="http://schemas.microsoft.com/office/drawing/2014/main" id="{F6D3938D-7DA5-4B9C-A96E-4C4E3C866FA6}"/>
              </a:ext>
            </a:extLst>
          </p:cNvPr>
          <p:cNvPicPr>
            <a:picLocks noChangeAspect="1"/>
          </p:cNvPicPr>
          <p:nvPr/>
        </p:nvPicPr>
        <p:blipFill>
          <a:blip r:embed="rId2"/>
          <a:stretch>
            <a:fillRect/>
          </a:stretch>
        </p:blipFill>
        <p:spPr>
          <a:xfrm>
            <a:off x="293194" y="4703044"/>
            <a:ext cx="3781425" cy="1152525"/>
          </a:xfrm>
          <a:prstGeom prst="rect">
            <a:avLst/>
          </a:prstGeom>
        </p:spPr>
      </p:pic>
      <p:sp>
        <p:nvSpPr>
          <p:cNvPr id="8" name="Sinal de Multiplicação 7">
            <a:extLst>
              <a:ext uri="{FF2B5EF4-FFF2-40B4-BE49-F238E27FC236}">
                <a16:creationId xmlns:a16="http://schemas.microsoft.com/office/drawing/2014/main" id="{E46105EF-AF25-400B-AD03-7E12A3DD4213}"/>
              </a:ext>
            </a:extLst>
          </p:cNvPr>
          <p:cNvSpPr/>
          <p:nvPr/>
        </p:nvSpPr>
        <p:spPr>
          <a:xfrm>
            <a:off x="3581736" y="4343498"/>
            <a:ext cx="843378" cy="71909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PT" dirty="0"/>
          </a:p>
        </p:txBody>
      </p:sp>
      <p:pic>
        <p:nvPicPr>
          <p:cNvPr id="12" name="Imagem 11">
            <a:extLst>
              <a:ext uri="{FF2B5EF4-FFF2-40B4-BE49-F238E27FC236}">
                <a16:creationId xmlns:a16="http://schemas.microsoft.com/office/drawing/2014/main" id="{B5643306-04C3-4BEA-9287-2806FCDA46E9}"/>
              </a:ext>
            </a:extLst>
          </p:cNvPr>
          <p:cNvPicPr>
            <a:picLocks noChangeAspect="1"/>
          </p:cNvPicPr>
          <p:nvPr/>
        </p:nvPicPr>
        <p:blipFill>
          <a:blip r:embed="rId3"/>
          <a:stretch>
            <a:fillRect/>
          </a:stretch>
        </p:blipFill>
        <p:spPr>
          <a:xfrm>
            <a:off x="4609986" y="4656185"/>
            <a:ext cx="4238625" cy="1504950"/>
          </a:xfrm>
          <a:prstGeom prst="rect">
            <a:avLst/>
          </a:prstGeom>
        </p:spPr>
      </p:pic>
      <p:pic>
        <p:nvPicPr>
          <p:cNvPr id="1026" name="Picture 2" descr="Resultado de imagem para correct symbol png">
            <a:extLst>
              <a:ext uri="{FF2B5EF4-FFF2-40B4-BE49-F238E27FC236}">
                <a16:creationId xmlns:a16="http://schemas.microsoft.com/office/drawing/2014/main" id="{2CF035FC-A009-44CF-8C5C-4784EADBC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124" y="4159118"/>
            <a:ext cx="762359" cy="762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54E6C05E-C9B9-4DDA-AFB7-53C92D095573}"/>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2800" dirty="0" err="1"/>
              <a:t>Exercise</a:t>
            </a:r>
            <a:r>
              <a:rPr lang="pt-PT" sz="2800" dirty="0"/>
              <a:t> 2 – Feedback</a:t>
            </a:r>
          </a:p>
        </p:txBody>
      </p:sp>
    </p:spTree>
    <p:extLst>
      <p:ext uri="{BB962C8B-B14F-4D97-AF65-F5344CB8AC3E}">
        <p14:creationId xmlns:p14="http://schemas.microsoft.com/office/powerpoint/2010/main" val="416505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Posição de Conteúdo 2">
                <a:extLst>
                  <a:ext uri="{FF2B5EF4-FFF2-40B4-BE49-F238E27FC236}">
                    <a16:creationId xmlns:a16="http://schemas.microsoft.com/office/drawing/2014/main" id="{C13AA452-5105-4FFD-B271-814F51A30B34}"/>
                  </a:ext>
                </a:extLst>
              </p:cNvPr>
              <p:cNvSpPr>
                <a:spLocks noGrp="1"/>
              </p:cNvSpPr>
              <p:nvPr>
                <p:ph idx="1"/>
              </p:nvPr>
            </p:nvSpPr>
            <p:spPr>
              <a:xfrm>
                <a:off x="744381" y="1481822"/>
                <a:ext cx="7655237" cy="4932829"/>
              </a:xfrm>
            </p:spPr>
            <p:txBody>
              <a:bodyPr>
                <a:normAutofit/>
              </a:bodyPr>
              <a:lstStyle/>
              <a:p>
                <a:pPr marL="0" indent="0">
                  <a:buNone/>
                </a:pPr>
                <a:r>
                  <a:rPr lang="pt-PT" b="1" dirty="0"/>
                  <a:t>Base </a:t>
                </a:r>
                <a:r>
                  <a:rPr lang="pt-PT" b="1" dirty="0" err="1"/>
                  <a:t>approach</a:t>
                </a:r>
                <a:r>
                  <a:rPr lang="pt-PT" b="1" dirty="0"/>
                  <a:t>:</a:t>
                </a:r>
              </a:p>
              <a:p>
                <a:pPr marL="0" indent="0">
                  <a:buNone/>
                </a:pPr>
                <a:endParaRPr lang="pt-PT" dirty="0"/>
              </a:p>
              <a:p>
                <a:pPr marL="0" indent="0">
                  <a:buNone/>
                </a:pPr>
                <a:r>
                  <a:rPr lang="pt-PT" dirty="0" err="1"/>
                  <a:t>Implemented</a:t>
                </a:r>
                <a:r>
                  <a:rPr lang="pt-PT" dirty="0"/>
                  <a:t> BM25.</a:t>
                </a:r>
              </a:p>
              <a:p>
                <a:pPr marL="0" indent="0">
                  <a:buNone/>
                </a:pPr>
                <a:endParaRPr lang="pt-PT" dirty="0"/>
              </a:p>
              <a:p>
                <a:pPr marL="0" indent="0">
                  <a:buNone/>
                </a:pPr>
                <a:r>
                  <a:rPr lang="pt-PT" dirty="0" err="1"/>
                  <a:t>Instead</a:t>
                </a:r>
                <a:r>
                  <a:rPr lang="pt-PT" dirty="0"/>
                  <a:t> of </a:t>
                </a:r>
                <a:r>
                  <a:rPr lang="pt-PT" dirty="0" err="1"/>
                  <a:t>all</a:t>
                </a:r>
                <a:r>
                  <a:rPr lang="pt-PT" dirty="0"/>
                  <a:t> uni, </a:t>
                </a:r>
                <a:r>
                  <a:rPr lang="pt-PT" dirty="0" err="1"/>
                  <a:t>bi</a:t>
                </a:r>
                <a:r>
                  <a:rPr lang="pt-PT" dirty="0"/>
                  <a:t> </a:t>
                </a:r>
                <a:r>
                  <a:rPr lang="pt-PT" dirty="0" err="1"/>
                  <a:t>and</a:t>
                </a:r>
                <a:r>
                  <a:rPr lang="pt-PT" dirty="0"/>
                  <a:t> </a:t>
                </a:r>
                <a:r>
                  <a:rPr lang="pt-PT" dirty="0" err="1"/>
                  <a:t>trigrams</a:t>
                </a:r>
                <a:r>
                  <a:rPr lang="pt-PT" dirty="0"/>
                  <a:t>, </a:t>
                </a:r>
                <a:r>
                  <a:rPr lang="pt-PT" dirty="0" err="1"/>
                  <a:t>considered</a:t>
                </a:r>
                <a:r>
                  <a:rPr lang="pt-PT" dirty="0"/>
                  <a:t> </a:t>
                </a:r>
                <a:r>
                  <a:rPr lang="pt-PT" dirty="0" err="1"/>
                  <a:t>only</a:t>
                </a:r>
                <a:r>
                  <a:rPr lang="pt-PT" dirty="0"/>
                  <a:t> </a:t>
                </a:r>
                <a:r>
                  <a:rPr lang="pt-PT" dirty="0" err="1"/>
                  <a:t>noun-phrase</a:t>
                </a:r>
                <a:r>
                  <a:rPr lang="pt-PT" dirty="0"/>
                  <a:t> candidates, i.e., candidates </a:t>
                </a:r>
                <a:r>
                  <a:rPr lang="pt-PT" dirty="0" err="1"/>
                  <a:t>that</a:t>
                </a:r>
                <a:r>
                  <a:rPr lang="pt-PT" dirty="0"/>
                  <a:t> match the </a:t>
                </a:r>
                <a:r>
                  <a:rPr lang="pt-PT" dirty="0" err="1"/>
                  <a:t>grammar</a:t>
                </a:r>
                <a:r>
                  <a:rPr lang="pt-PT" dirty="0"/>
                  <a:t>: </a:t>
                </a:r>
              </a:p>
              <a:p>
                <a:pPr marL="0" indent="0">
                  <a:buNone/>
                </a:pPr>
                <a:endParaRPr lang="pt-PT" dirty="0"/>
              </a:p>
              <a:p>
                <a:pPr marL="0" indent="0">
                  <a:buNone/>
                </a:pPr>
                <a14:m>
                  <m:oMathPara xmlns:m="http://schemas.openxmlformats.org/officeDocument/2006/math">
                    <m:oMathParaPr>
                      <m:jc m:val="centerGroup"/>
                    </m:oMathParaPr>
                    <m:oMath xmlns:m="http://schemas.openxmlformats.org/officeDocument/2006/math">
                      <m:r>
                        <a:rPr lang="pt-PT" sz="2400" i="1" dirty="0" smtClean="0">
                          <a:latin typeface="Cambria Math" panose="02040503050406030204" pitchFamily="18" charset="0"/>
                        </a:rPr>
                        <m:t>{(&lt;</m:t>
                      </m:r>
                      <m:r>
                        <a:rPr lang="pt-PT" sz="2400" i="1" dirty="0">
                          <a:latin typeface="Cambria Math" panose="02040503050406030204" pitchFamily="18" charset="0"/>
                        </a:rPr>
                        <m:t>𝐽𝐽</m:t>
                      </m:r>
                      <m:r>
                        <a:rPr lang="pt-PT" sz="2400" i="1" dirty="0">
                          <a:latin typeface="Cambria Math" panose="02040503050406030204" pitchFamily="18" charset="0"/>
                        </a:rPr>
                        <m:t> &gt;∗ &lt;</m:t>
                      </m:r>
                      <m:r>
                        <a:rPr lang="pt-PT" sz="2400" i="1" dirty="0">
                          <a:latin typeface="Cambria Math" panose="02040503050406030204" pitchFamily="18" charset="0"/>
                        </a:rPr>
                        <m:t>𝑁𝑁</m:t>
                      </m:r>
                      <m:r>
                        <a:rPr lang="pt-PT" sz="2400" i="1" dirty="0">
                          <a:latin typeface="Cambria Math" panose="02040503050406030204" pitchFamily="18" charset="0"/>
                        </a:rPr>
                        <m:t>.∗&gt;+ &lt;</m:t>
                      </m:r>
                      <m:r>
                        <a:rPr lang="pt-PT" sz="2400" i="1" dirty="0">
                          <a:latin typeface="Cambria Math" panose="02040503050406030204" pitchFamily="18" charset="0"/>
                        </a:rPr>
                        <m:t>𝐼𝑁</m:t>
                      </m:r>
                      <m:r>
                        <a:rPr lang="pt-PT" sz="2400" i="1" dirty="0">
                          <a:latin typeface="Cambria Math" panose="02040503050406030204" pitchFamily="18" charset="0"/>
                        </a:rPr>
                        <m:t>&gt;)? &lt;</m:t>
                      </m:r>
                      <m:r>
                        <a:rPr lang="pt-PT" sz="2400" i="1" dirty="0">
                          <a:latin typeface="Cambria Math" panose="02040503050406030204" pitchFamily="18" charset="0"/>
                        </a:rPr>
                        <m:t>𝐽𝐽</m:t>
                      </m:r>
                      <m:r>
                        <a:rPr lang="pt-PT" sz="2400" i="1" dirty="0">
                          <a:latin typeface="Cambria Math" panose="02040503050406030204" pitchFamily="18" charset="0"/>
                        </a:rPr>
                        <m:t>&gt;∗ &lt;</m:t>
                      </m:r>
                      <m:r>
                        <a:rPr lang="pt-PT" sz="2400" i="1" dirty="0">
                          <a:latin typeface="Cambria Math" panose="02040503050406030204" pitchFamily="18" charset="0"/>
                        </a:rPr>
                        <m:t>𝑁𝑁</m:t>
                      </m:r>
                      <m:r>
                        <a:rPr lang="pt-PT" sz="2400" i="1" dirty="0">
                          <a:latin typeface="Cambria Math" panose="02040503050406030204" pitchFamily="18" charset="0"/>
                        </a:rPr>
                        <m:t>.∗&gt;+} </m:t>
                      </m:r>
                    </m:oMath>
                  </m:oMathPara>
                </a14:m>
                <a:endParaRPr lang="pt-PT" sz="2400" dirty="0"/>
              </a:p>
              <a:p>
                <a:endParaRPr lang="pt-PT" dirty="0"/>
              </a:p>
            </p:txBody>
          </p:sp>
        </mc:Choice>
        <mc:Fallback>
          <p:sp>
            <p:nvSpPr>
              <p:cNvPr id="3" name="Marcador de Posição de Conteúdo 2">
                <a:extLst>
                  <a:ext uri="{FF2B5EF4-FFF2-40B4-BE49-F238E27FC236}">
                    <a16:creationId xmlns:a16="http://schemas.microsoft.com/office/drawing/2014/main" id="{C13AA452-5105-4FFD-B271-814F51A30B34}"/>
                  </a:ext>
                </a:extLst>
              </p:cNvPr>
              <p:cNvSpPr>
                <a:spLocks noGrp="1" noRot="1" noChangeAspect="1" noMove="1" noResize="1" noEditPoints="1" noAdjustHandles="1" noChangeArrowheads="1" noChangeShapeType="1" noTextEdit="1"/>
              </p:cNvSpPr>
              <p:nvPr>
                <p:ph idx="1"/>
              </p:nvPr>
            </p:nvSpPr>
            <p:spPr>
              <a:xfrm>
                <a:off x="744381" y="1481822"/>
                <a:ext cx="7655237" cy="4932829"/>
              </a:xfrm>
              <a:blipFill>
                <a:blip r:embed="rId2"/>
                <a:stretch>
                  <a:fillRect l="-1990" t="-1607" r="-2787" b="-247"/>
                </a:stretch>
              </a:blipFill>
            </p:spPr>
            <p:txBody>
              <a:bodyPr/>
              <a:lstStyle/>
              <a:p>
                <a:r>
                  <a:rPr lang="pt-PT">
                    <a:noFill/>
                  </a:rPr>
                  <a:t> </a:t>
                </a:r>
              </a:p>
            </p:txBody>
          </p:sp>
        </mc:Fallback>
      </mc:AlternateContent>
      <p:sp>
        <p:nvSpPr>
          <p:cNvPr id="4" name="Marcador de Posição da Data 3">
            <a:extLst>
              <a:ext uri="{FF2B5EF4-FFF2-40B4-BE49-F238E27FC236}">
                <a16:creationId xmlns:a16="http://schemas.microsoft.com/office/drawing/2014/main" id="{B5BAE0B7-8ACF-4BE0-B2CF-23F36C54128B}"/>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B5D40094-43FC-4B4D-9221-BBCC5B068579}"/>
              </a:ext>
            </a:extLst>
          </p:cNvPr>
          <p:cNvSpPr>
            <a:spLocks noGrp="1"/>
          </p:cNvSpPr>
          <p:nvPr>
            <p:ph type="ftr" sz="quarter" idx="11"/>
          </p:nvPr>
        </p:nvSpPr>
        <p:spPr/>
        <p:txBody>
          <a:bodyPr/>
          <a:lstStyle/>
          <a:p>
            <a:r>
              <a:rPr lang="pt-BR"/>
              <a:t>Instituto Superior Técnico </a:t>
            </a:r>
            <a:endParaRPr lang="en-US"/>
          </a:p>
        </p:txBody>
      </p:sp>
      <p:sp>
        <p:nvSpPr>
          <p:cNvPr id="6" name="Título 1">
            <a:extLst>
              <a:ext uri="{FF2B5EF4-FFF2-40B4-BE49-F238E27FC236}">
                <a16:creationId xmlns:a16="http://schemas.microsoft.com/office/drawing/2014/main" id="{D78D19D0-7429-4724-B044-15826273B1CB}"/>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lnSpcReduction="1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BM25 </a:t>
            </a:r>
            <a:r>
              <a:rPr lang="pt-PT" dirty="0" err="1"/>
              <a:t>and</a:t>
            </a:r>
            <a:r>
              <a:rPr lang="pt-PT" dirty="0"/>
              <a:t> Candidate </a:t>
            </a:r>
            <a:r>
              <a:rPr lang="pt-PT" dirty="0" err="1"/>
              <a:t>Selection</a:t>
            </a:r>
            <a:endParaRPr lang="pt-PT" dirty="0"/>
          </a:p>
        </p:txBody>
      </p:sp>
    </p:spTree>
    <p:extLst>
      <p:ext uri="{BB962C8B-B14F-4D97-AF65-F5344CB8AC3E}">
        <p14:creationId xmlns:p14="http://schemas.microsoft.com/office/powerpoint/2010/main" val="20865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A9FA3D3-F047-1044-AEC5-5494AD7376A0}"/>
              </a:ext>
            </a:extLst>
          </p:cNvPr>
          <p:cNvSpPr>
            <a:spLocks noGrp="1"/>
          </p:cNvSpPr>
          <p:nvPr>
            <p:ph idx="1"/>
          </p:nvPr>
        </p:nvSpPr>
        <p:spPr>
          <a:xfrm>
            <a:off x="743284" y="1490700"/>
            <a:ext cx="7655237" cy="4652648"/>
          </a:xfrm>
        </p:spPr>
        <p:txBody>
          <a:bodyPr/>
          <a:lstStyle/>
          <a:p>
            <a:pPr marL="0" indent="0">
              <a:buNone/>
            </a:pPr>
            <a:r>
              <a:rPr lang="pt-PT" b="1" dirty="0" err="1"/>
              <a:t>Other</a:t>
            </a:r>
            <a:r>
              <a:rPr lang="pt-PT" b="1" dirty="0"/>
              <a:t> </a:t>
            </a:r>
            <a:r>
              <a:rPr lang="pt-PT" b="1" dirty="0" err="1"/>
              <a:t>approaches</a:t>
            </a:r>
            <a:r>
              <a:rPr lang="pt-PT" b="1" dirty="0"/>
              <a:t>:</a:t>
            </a:r>
          </a:p>
          <a:p>
            <a:pPr marL="0" indent="0">
              <a:buNone/>
            </a:pPr>
            <a:endParaRPr lang="pt-PT" b="1" dirty="0"/>
          </a:p>
          <a:p>
            <a:pPr marL="0" indent="0">
              <a:buNone/>
            </a:pPr>
            <a:r>
              <a:rPr lang="pt-PT" dirty="0" err="1"/>
              <a:t>Combining</a:t>
            </a:r>
            <a:r>
              <a:rPr lang="pt-PT" dirty="0"/>
              <a:t> the BM25 score </a:t>
            </a:r>
            <a:r>
              <a:rPr lang="pt-PT" dirty="0" err="1"/>
              <a:t>with</a:t>
            </a:r>
            <a:r>
              <a:rPr lang="pt-PT" dirty="0"/>
              <a:t> the </a:t>
            </a:r>
            <a:r>
              <a:rPr lang="pt-PT" dirty="0" err="1"/>
              <a:t>length</a:t>
            </a:r>
            <a:r>
              <a:rPr lang="pt-PT" dirty="0"/>
              <a:t> of the candidate.</a:t>
            </a:r>
          </a:p>
          <a:p>
            <a:r>
              <a:rPr lang="pt-PT" dirty="0" err="1"/>
              <a:t>We</a:t>
            </a:r>
            <a:r>
              <a:rPr lang="pt-PT" dirty="0"/>
              <a:t> </a:t>
            </a:r>
            <a:r>
              <a:rPr lang="pt-PT" dirty="0" err="1"/>
              <a:t>tried</a:t>
            </a:r>
            <a:r>
              <a:rPr lang="pt-PT" dirty="0"/>
              <a:t> </a:t>
            </a:r>
            <a:r>
              <a:rPr lang="pt-PT" dirty="0" err="1"/>
              <a:t>multiple</a:t>
            </a:r>
            <a:r>
              <a:rPr lang="pt-PT" dirty="0"/>
              <a:t> linear </a:t>
            </a:r>
            <a:r>
              <a:rPr lang="pt-PT" dirty="0" err="1"/>
              <a:t>combinations</a:t>
            </a:r>
            <a:r>
              <a:rPr lang="pt-PT" dirty="0"/>
              <a:t> for </a:t>
            </a:r>
            <a:r>
              <a:rPr lang="pt-PT" dirty="0" err="1"/>
              <a:t>this</a:t>
            </a:r>
            <a:r>
              <a:rPr lang="pt-PT" dirty="0"/>
              <a:t>, </a:t>
            </a:r>
            <a:r>
              <a:rPr lang="pt-PT" dirty="0" err="1"/>
              <a:t>none</a:t>
            </a:r>
            <a:r>
              <a:rPr lang="pt-PT" dirty="0"/>
              <a:t> of </a:t>
            </a:r>
            <a:r>
              <a:rPr lang="pt-PT" dirty="0" err="1"/>
              <a:t>which</a:t>
            </a:r>
            <a:r>
              <a:rPr lang="pt-PT" dirty="0"/>
              <a:t> </a:t>
            </a:r>
            <a:r>
              <a:rPr lang="pt-PT" dirty="0" err="1"/>
              <a:t>presented</a:t>
            </a:r>
            <a:r>
              <a:rPr lang="pt-PT" dirty="0"/>
              <a:t> </a:t>
            </a:r>
            <a:r>
              <a:rPr lang="pt-PT" dirty="0" err="1"/>
              <a:t>better</a:t>
            </a:r>
            <a:r>
              <a:rPr lang="pt-PT" dirty="0"/>
              <a:t> </a:t>
            </a:r>
            <a:r>
              <a:rPr lang="pt-PT" dirty="0" err="1"/>
              <a:t>results</a:t>
            </a:r>
            <a:r>
              <a:rPr lang="pt-PT" dirty="0"/>
              <a:t> </a:t>
            </a:r>
            <a:r>
              <a:rPr lang="pt-PT" dirty="0" err="1"/>
              <a:t>than</a:t>
            </a:r>
            <a:r>
              <a:rPr lang="pt-PT" dirty="0"/>
              <a:t> </a:t>
            </a:r>
            <a:r>
              <a:rPr lang="pt-PT" dirty="0" err="1"/>
              <a:t>what</a:t>
            </a:r>
            <a:r>
              <a:rPr lang="pt-PT" dirty="0"/>
              <a:t> </a:t>
            </a:r>
            <a:r>
              <a:rPr lang="pt-PT" dirty="0" err="1"/>
              <a:t>we</a:t>
            </a:r>
            <a:r>
              <a:rPr lang="pt-PT" dirty="0"/>
              <a:t> </a:t>
            </a:r>
            <a:r>
              <a:rPr lang="pt-PT" dirty="0" err="1"/>
              <a:t>previously</a:t>
            </a:r>
            <a:r>
              <a:rPr lang="pt-PT" dirty="0"/>
              <a:t> </a:t>
            </a:r>
            <a:r>
              <a:rPr lang="pt-PT" dirty="0" err="1"/>
              <a:t>got</a:t>
            </a:r>
            <a:r>
              <a:rPr lang="pt-PT" dirty="0"/>
              <a:t>. </a:t>
            </a:r>
          </a:p>
          <a:p>
            <a:pPr marL="0" indent="0">
              <a:buNone/>
            </a:pPr>
            <a:endParaRPr lang="pt-PT" dirty="0"/>
          </a:p>
          <a:p>
            <a:endParaRPr lang="pt-PT" dirty="0"/>
          </a:p>
        </p:txBody>
      </p:sp>
      <p:sp>
        <p:nvSpPr>
          <p:cNvPr id="4" name="Marcador de Posição da Data 3">
            <a:extLst>
              <a:ext uri="{FF2B5EF4-FFF2-40B4-BE49-F238E27FC236}">
                <a16:creationId xmlns:a16="http://schemas.microsoft.com/office/drawing/2014/main" id="{0EFB75BC-94C1-F246-8900-6BA0445A9E27}"/>
              </a:ext>
            </a:extLst>
          </p:cNvPr>
          <p:cNvSpPr>
            <a:spLocks noGrp="1"/>
          </p:cNvSpPr>
          <p:nvPr>
            <p:ph type="dt" sz="half" idx="10"/>
          </p:nvPr>
        </p:nvSpPr>
        <p:spPr/>
        <p:txBody>
          <a:bodyPr/>
          <a:lstStyle/>
          <a:p>
            <a:fld id="{EA0B2E4C-09A0-1C47-AC04-653E7CA38318}" type="datetime1">
              <a:rPr lang="en-US" smtClean="0"/>
              <a:t>12/13/2019</a:t>
            </a:fld>
            <a:endParaRPr lang="en-US"/>
          </a:p>
        </p:txBody>
      </p:sp>
      <p:sp>
        <p:nvSpPr>
          <p:cNvPr id="5" name="Marcador de Posição do Rodapé 4">
            <a:extLst>
              <a:ext uri="{FF2B5EF4-FFF2-40B4-BE49-F238E27FC236}">
                <a16:creationId xmlns:a16="http://schemas.microsoft.com/office/drawing/2014/main" id="{6CD44C25-FB64-7E48-9240-5BDF35B5FDA9}"/>
              </a:ext>
            </a:extLst>
          </p:cNvPr>
          <p:cNvSpPr>
            <a:spLocks noGrp="1"/>
          </p:cNvSpPr>
          <p:nvPr>
            <p:ph type="ftr" sz="quarter" idx="11"/>
          </p:nvPr>
        </p:nvSpPr>
        <p:spPr/>
        <p:txBody>
          <a:bodyPr/>
          <a:lstStyle/>
          <a:p>
            <a:r>
              <a:rPr lang="pt-BR"/>
              <a:t>Instituto Superior Técnico </a:t>
            </a:r>
            <a:endParaRPr lang="en-US"/>
          </a:p>
        </p:txBody>
      </p:sp>
      <p:sp>
        <p:nvSpPr>
          <p:cNvPr id="8" name="Título 1">
            <a:extLst>
              <a:ext uri="{FF2B5EF4-FFF2-40B4-BE49-F238E27FC236}">
                <a16:creationId xmlns:a16="http://schemas.microsoft.com/office/drawing/2014/main" id="{64B3F4CB-A86D-4ABC-834D-D28AFEE42D91}"/>
              </a:ext>
            </a:extLst>
          </p:cNvPr>
          <p:cNvSpPr txBox="1">
            <a:spLocks/>
          </p:cNvSpPr>
          <p:nvPr/>
        </p:nvSpPr>
        <p:spPr>
          <a:xfrm>
            <a:off x="2192182" y="165438"/>
            <a:ext cx="6818654" cy="997537"/>
          </a:xfrm>
          <a:prstGeom prst="rect">
            <a:avLst/>
          </a:prstGeom>
        </p:spPr>
        <p:txBody>
          <a:bodyPr vert="horz" lIns="91440" tIns="45720" rIns="91440" bIns="45720" rtlCol="0" anchor="ctr">
            <a:normAutofit fontScale="90000" lnSpcReduction="10000"/>
          </a:bodyPr>
          <a:lstStyle>
            <a:lvl1pPr algn="l" defTabSz="457200" rtl="0" eaLnBrk="1" latinLnBrk="0" hangingPunct="1">
              <a:spcBef>
                <a:spcPct val="0"/>
              </a:spcBef>
              <a:buNone/>
              <a:defRPr sz="3600" b="1" i="0" kern="1200">
                <a:solidFill>
                  <a:schemeClr val="tx1"/>
                </a:solidFill>
                <a:latin typeface="+mj-lt"/>
                <a:ea typeface="+mj-ea"/>
                <a:cs typeface="+mj-cs"/>
              </a:defRPr>
            </a:lvl1pPr>
          </a:lstStyle>
          <a:p>
            <a:r>
              <a:rPr lang="pt-PT" sz="3300" dirty="0" err="1"/>
              <a:t>Exercise</a:t>
            </a:r>
            <a:r>
              <a:rPr lang="pt-PT" dirty="0"/>
              <a:t> 3 – BM25 </a:t>
            </a:r>
            <a:r>
              <a:rPr lang="pt-PT" dirty="0" err="1"/>
              <a:t>and</a:t>
            </a:r>
            <a:r>
              <a:rPr lang="pt-PT" dirty="0"/>
              <a:t> Candidate </a:t>
            </a:r>
            <a:r>
              <a:rPr lang="pt-PT" dirty="0" err="1"/>
              <a:t>Selection</a:t>
            </a:r>
            <a:endParaRPr lang="pt-PT" dirty="0"/>
          </a:p>
        </p:txBody>
      </p:sp>
    </p:spTree>
    <p:extLst>
      <p:ext uri="{BB962C8B-B14F-4D97-AF65-F5344CB8AC3E}">
        <p14:creationId xmlns:p14="http://schemas.microsoft.com/office/powerpoint/2010/main" val="1349248162"/>
      </p:ext>
    </p:extLst>
  </p:cSld>
  <p:clrMapOvr>
    <a:masterClrMapping/>
  </p:clrMapOvr>
</p:sld>
</file>

<file path=ppt/theme/theme1.xml><?xml version="1.0" encoding="utf-8"?>
<a:theme xmlns:a="http://schemas.openxmlformats.org/drawingml/2006/main" name="Template-Powerpoint-IST_1">
  <a:themeElements>
    <a:clrScheme name="Custom 1">
      <a:dk1>
        <a:sysClr val="windowText" lastClr="000000"/>
      </a:dk1>
      <a:lt1>
        <a:sysClr val="window" lastClr="FFFFFF"/>
      </a:lt1>
      <a:dk2>
        <a:srgbClr val="1F497D"/>
      </a:dk2>
      <a:lt2>
        <a:srgbClr val="CCCCCC"/>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Template-Powerpoint-IST_1.thmx</Template>
  <TotalTime>297</TotalTime>
  <Words>1337</Words>
  <Application>Microsoft Office PowerPoint</Application>
  <PresentationFormat>Apresentação no Ecrã (4:3)</PresentationFormat>
  <Paragraphs>177</Paragraphs>
  <Slides>21</Slides>
  <Notes>3</Notes>
  <HiddenSlides>0</HiddenSlides>
  <MMClips>1</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21</vt:i4>
      </vt:variant>
    </vt:vector>
  </HeadingPairs>
  <TitlesOfParts>
    <vt:vector size="25" baseType="lpstr">
      <vt:lpstr>Arial</vt:lpstr>
      <vt:lpstr>Calibri</vt:lpstr>
      <vt:lpstr>Cambria Math</vt:lpstr>
      <vt:lpstr>Template-Powerpoint-IST_1</vt:lpstr>
      <vt:lpstr>Information Processing and Retrieval</vt:lpstr>
      <vt:lpstr>First Part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Second Part</vt:lpstr>
      <vt:lpstr>Exercise 1 – Simple PR approach</vt:lpstr>
      <vt:lpstr>Apresentação do PowerPoint</vt:lpstr>
      <vt:lpstr>Apresentação do PowerPoint</vt:lpstr>
      <vt:lpstr>Apresentação do PowerPoint</vt:lpstr>
      <vt:lpstr>Apresentação do PowerPoint</vt:lpstr>
      <vt:lpstr>Apresentação do PowerPoint</vt:lpstr>
    </vt:vector>
  </TitlesOfParts>
  <Company>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Guerreiro</dc:creator>
  <cp:lastModifiedBy>João Miguel De Almeida Vares Coelho</cp:lastModifiedBy>
  <cp:revision>22</cp:revision>
  <dcterms:created xsi:type="dcterms:W3CDTF">2014-07-21T10:31:21Z</dcterms:created>
  <dcterms:modified xsi:type="dcterms:W3CDTF">2019-12-13T01:25:03Z</dcterms:modified>
</cp:coreProperties>
</file>